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68" r:id="rId2"/>
    <p:sldId id="260" r:id="rId3"/>
    <p:sldId id="259" r:id="rId4"/>
    <p:sldId id="274" r:id="rId5"/>
    <p:sldId id="261" r:id="rId6"/>
    <p:sldId id="256" r:id="rId7"/>
    <p:sldId id="262" r:id="rId8"/>
    <p:sldId id="263" r:id="rId9"/>
    <p:sldId id="265" r:id="rId10"/>
    <p:sldId id="275" r:id="rId11"/>
    <p:sldId id="276" r:id="rId12"/>
    <p:sldId id="277" r:id="rId13"/>
    <p:sldId id="279" r:id="rId14"/>
    <p:sldId id="273" r:id="rId15"/>
    <p:sldId id="264" r:id="rId16"/>
    <p:sldId id="270" r:id="rId17"/>
    <p:sldId id="266" r:id="rId18"/>
    <p:sldId id="269" r:id="rId19"/>
    <p:sldId id="280" r:id="rId20"/>
  </p:sldIdLst>
  <p:sldSz cx="12192000" cy="6858000"/>
  <p:notesSz cx="6858000" cy="9144000"/>
  <p:embeddedFontLst>
    <p:embeddedFont>
      <p:font typeface="G마켓 산스 Bold" panose="02000000000000000000" pitchFamily="2" charset="-128"/>
      <p:bold r:id="rId21"/>
    </p:embeddedFont>
    <p:embeddedFont>
      <p:font typeface="Gmarket Sans Bold" panose="02000000000000000000" pitchFamily="2" charset="-128"/>
      <p:bold r:id="rId22"/>
    </p:embeddedFont>
    <p:embeddedFont>
      <p:font typeface="Gmarket Sans Medium" panose="02000000000000000000" pitchFamily="2" charset="-128"/>
      <p:regular r:id="rId23"/>
    </p:embeddedFont>
    <p:embeddedFont>
      <p:font typeface="Hancom MalangMalang Regular" panose="020F0303000000000000" pitchFamily="34" charset="-127"/>
      <p:regular r:id="rId24"/>
    </p:embeddedFont>
    <p:embeddedFont>
      <p:font typeface="KoPubWorldDotum_Pro Bold" pitchFamily="2" charset="-127"/>
      <p:bold r:id="rId25"/>
    </p:embeddedFont>
    <p:embeddedFont>
      <p:font typeface="KOPUBWORLDDOTUM_PRO LIGHT" pitchFamily="2" charset="-127"/>
      <p:regular r:id="rId26"/>
    </p:embeddedFont>
    <p:embeddedFont>
      <p:font typeface="KOPUBWORLDDOTUM_PRO MEDIUM" pitchFamily="2" charset="-127"/>
      <p:regular r:id="rId27"/>
    </p:embeddedFont>
    <p:embeddedFont>
      <p:font typeface="KOPUBWORLDDOTUM_PRO MEDIUM" pitchFamily="2" charset="-127"/>
      <p:regular r:id="rId27"/>
    </p:embeddedFont>
    <p:embeddedFont>
      <p:font typeface="Malgun Gothic" panose="020B0503020000020004" pitchFamily="34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3E6"/>
    <a:srgbClr val="2F75B6"/>
    <a:srgbClr val="ACE3FF"/>
    <a:srgbClr val="AC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56"/>
    <p:restoredTop sz="97872"/>
  </p:normalViewPr>
  <p:slideViewPr>
    <p:cSldViewPr snapToGrid="0" showGuides="1">
      <p:cViewPr>
        <p:scale>
          <a:sx n="128" d="100"/>
          <a:sy n="128" d="100"/>
        </p:scale>
        <p:origin x="328" y="15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b="1" i="0" u="none" strike="noStrike" baseline="0" dirty="0">
                <a:effectLst/>
              </a:rPr>
              <a:t>생산 가능 인구</a:t>
            </a:r>
            <a:endParaRPr lang="ko-KR" alt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생산 가능 인구</c:v>
                </c:pt>
              </c:strCache>
            </c:strRef>
          </c:tx>
          <c:spPr>
            <a:solidFill>
              <a:srgbClr val="9EC3E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anose="020B0600000101010101" charset="-127"/>
                    <a:ea typeface="KoPubWorldDotum_Pro Medium" panose="020B0600000101010101" charset="-127"/>
                    <a:cs typeface="KoPubWorldDotum_Pro Medium" panose="020B0600000101010101" charset="-127"/>
                  </a:defRPr>
                </a:pPr>
                <a:endParaRPr lang="ko-Kore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  <c:pt idx="5">
                  <c:v>2070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3738</c:v>
                </c:pt>
                <c:pt idx="1">
                  <c:v>3381</c:v>
                </c:pt>
                <c:pt idx="2">
                  <c:v>2852</c:v>
                </c:pt>
                <c:pt idx="3">
                  <c:v>2419</c:v>
                </c:pt>
                <c:pt idx="4">
                  <c:v>2066</c:v>
                </c:pt>
                <c:pt idx="5">
                  <c:v>1737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56-1245-99F1-4F84BC38BF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3714816"/>
        <c:axId val="553706912"/>
      </c:barChart>
      <c:catAx>
        <c:axId val="55371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53706912"/>
        <c:crosses val="autoZero"/>
        <c:auto val="1"/>
        <c:lblAlgn val="ctr"/>
        <c:lblOffset val="100"/>
        <c:noMultiLvlLbl val="0"/>
      </c:catAx>
      <c:valAx>
        <c:axId val="553706912"/>
        <c:scaling>
          <c:orientation val="minMax"/>
          <c:max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5371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지역별 고령인구 비중</a:t>
            </a:r>
            <a:endParaRPr lang="en-US" altLang="ko-KR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>
              <a:defRPr sz="2400" b="1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endParaRPr lang="ko-KR" altLang="en-US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c:rich>
      </c:tx>
      <c:layout>
        <c:manualLayout>
          <c:xMode val="edge"/>
          <c:yMode val="edge"/>
          <c:x val="0.2468989147481914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defRPr>
          </a:pPr>
          <a:endParaRPr lang="ko-Kore-KR"/>
        </a:p>
      </c:txPr>
    </c:title>
    <c:autoTitleDeleted val="0"/>
    <c:plotArea>
      <c:layout>
        <c:manualLayout>
          <c:layoutTarget val="inner"/>
          <c:xMode val="edge"/>
          <c:yMode val="edge"/>
          <c:x val="4.2627053933998613E-2"/>
          <c:y val="9.9134864071646192E-2"/>
          <c:w val="0.92762893700787397"/>
          <c:h val="0.80388955606165158"/>
        </c:manualLayout>
      </c:layout>
      <c:scatterChart>
        <c:scatterStyle val="lineMarke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25400">
              <a:noFill/>
            </a:ln>
          </c:spPr>
          <c:marker>
            <c:symbol val="circle"/>
            <c:size val="5"/>
            <c:spPr>
              <a:ln w="57150"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57150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31-7B4B-822A-21015889C2C7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2"/>
                </a:solidFill>
                <a:ln w="5715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31-7B4B-822A-21015889C2C7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3"/>
                </a:solidFill>
                <a:ln w="57150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31-7B4B-822A-21015889C2C7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4"/>
                </a:solidFill>
                <a:ln w="5715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231-7B4B-822A-21015889C2C7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5"/>
                </a:solidFill>
                <a:ln w="57150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231-7B4B-822A-21015889C2C7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6"/>
                </a:solidFill>
                <a:ln w="57150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2231-7B4B-822A-21015889C2C7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1">
                    <a:lumMod val="60000"/>
                  </a:schemeClr>
                </a:solidFill>
                <a:ln w="57150">
                  <a:solidFill>
                    <a:schemeClr val="accent1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2231-7B4B-822A-21015889C2C7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2">
                    <a:lumMod val="60000"/>
                  </a:schemeClr>
                </a:solidFill>
                <a:ln w="57150">
                  <a:solidFill>
                    <a:schemeClr val="accent2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2231-7B4B-822A-21015889C2C7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chemeClr val="accent3">
                    <a:lumMod val="60000"/>
                  </a:schemeClr>
                </a:solidFill>
                <a:ln w="57150">
                  <a:solidFill>
                    <a:schemeClr val="accent3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2231-7B4B-822A-21015889C2C7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4">
                    <a:lumMod val="60000"/>
                  </a:schemeClr>
                </a:solidFill>
                <a:ln w="57150">
                  <a:solidFill>
                    <a:schemeClr val="accent4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2231-7B4B-822A-21015889C2C7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5">
                    <a:lumMod val="60000"/>
                  </a:schemeClr>
                </a:solidFill>
                <a:ln w="57150">
                  <a:solidFill>
                    <a:schemeClr val="accent5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2231-7B4B-822A-21015889C2C7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6">
                    <a:lumMod val="60000"/>
                  </a:schemeClr>
                </a:solidFill>
                <a:ln w="57150">
                  <a:solidFill>
                    <a:schemeClr val="accent6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2231-7B4B-822A-21015889C2C7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chemeClr val="accent1">
                    <a:lumMod val="80000"/>
                    <a:lumOff val="20000"/>
                  </a:schemeClr>
                </a:solidFill>
                <a:ln w="57150">
                  <a:solidFill>
                    <a:schemeClr val="accent1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2231-7B4B-822A-21015889C2C7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chemeClr val="accent2">
                    <a:lumMod val="80000"/>
                    <a:lumOff val="20000"/>
                  </a:schemeClr>
                </a:solidFill>
                <a:ln w="57150">
                  <a:solidFill>
                    <a:schemeClr val="accent2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B-2231-7B4B-822A-21015889C2C7}"/>
              </c:ext>
            </c:extLst>
          </c:dPt>
          <c:dPt>
            <c:idx val="14"/>
            <c:marker>
              <c:symbol val="circle"/>
              <c:size val="5"/>
              <c:spPr>
                <a:solidFill>
                  <a:schemeClr val="accent3">
                    <a:lumMod val="80000"/>
                    <a:lumOff val="20000"/>
                  </a:schemeClr>
                </a:solidFill>
                <a:ln w="57150">
                  <a:solidFill>
                    <a:schemeClr val="accent3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D-2231-7B4B-822A-21015889C2C7}"/>
              </c:ext>
            </c:extLst>
          </c:dPt>
          <c:dPt>
            <c:idx val="15"/>
            <c:marker>
              <c:symbol val="circle"/>
              <c:size val="5"/>
              <c:spPr>
                <a:solidFill>
                  <a:schemeClr val="accent4">
                    <a:lumMod val="80000"/>
                    <a:lumOff val="20000"/>
                  </a:schemeClr>
                </a:solidFill>
                <a:ln w="57150">
                  <a:solidFill>
                    <a:schemeClr val="accent4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F-2231-7B4B-822A-21015889C2C7}"/>
              </c:ext>
            </c:extLst>
          </c:dPt>
          <c:dPt>
            <c:idx val="16"/>
            <c:marker>
              <c:symbol val="circle"/>
              <c:size val="5"/>
              <c:spPr>
                <a:solidFill>
                  <a:schemeClr val="accent5">
                    <a:lumMod val="80000"/>
                    <a:lumOff val="20000"/>
                  </a:schemeClr>
                </a:solidFill>
                <a:ln w="57150">
                  <a:solidFill>
                    <a:schemeClr val="accent5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1-2231-7B4B-822A-21015889C2C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/>
                      <a:t>세종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231-7B4B-822A-21015889C2C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dirty="0"/>
                      <a:t>울산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231-7B4B-822A-21015889C2C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ko-KR" altLang="en-US"/>
                      <a:t>경기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2231-7B4B-822A-21015889C2C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ko-KR" altLang="en-US" dirty="0"/>
                      <a:t>인천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2231-7B4B-822A-21015889C2C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ko-KR" altLang="en-US"/>
                      <a:t>광주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2231-7B4B-822A-21015889C2C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ko-KR" altLang="en-US" dirty="0"/>
                      <a:t>대전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2231-7B4B-822A-21015889C2C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ko-KR" altLang="en-US"/>
                      <a:t>제주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2231-7B4B-822A-21015889C2C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ko-KR" altLang="en-US" dirty="0"/>
                      <a:t>서울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2231-7B4B-822A-21015889C2C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ko-KR" altLang="en-US"/>
                      <a:t>대구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2231-7B4B-822A-21015889C2C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ko-KR" altLang="en-US"/>
                      <a:t>경남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2231-7B4B-822A-21015889C2C7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ko-KR" altLang="en-US"/>
                      <a:t>충북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2231-7B4B-822A-21015889C2C7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ko-KR" altLang="en-US"/>
                      <a:t>충남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2231-7B4B-822A-21015889C2C7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ko-KR" altLang="en-US"/>
                      <a:t>부산</a:t>
                    </a:r>
                    <a:endParaRPr lang="ko-KR" alt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2231-7B4B-822A-21015889C2C7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ko-KR" altLang="en-US"/>
                      <a:t>강원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2231-7B4B-822A-21015889C2C7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ko-KR" altLang="en-US"/>
                      <a:t>전북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2231-7B4B-822A-21015889C2C7}"/>
                </c:ext>
              </c:extLst>
            </c:dLbl>
            <c:dLbl>
              <c:idx val="15"/>
              <c:layout>
                <c:manualLayout>
                  <c:x val="-4.6874999999999998E-3"/>
                  <c:y val="7.0312495674673377E-3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/>
                      <a:t>경북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2231-7B4B-822A-21015889C2C7}"/>
                </c:ext>
              </c:extLst>
            </c:dLbl>
            <c:dLbl>
              <c:idx val="16"/>
              <c:layout>
                <c:manualLayout>
                  <c:x val="-3.4510606178738579E-2"/>
                  <c:y val="5.641611076655346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defRPr>
                    </a:pPr>
                    <a:r>
                      <a:rPr lang="ko-KR" altLang="en-US"/>
                      <a:t>전남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defRPr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994938599107742"/>
                      <c:h val="9.26348419959241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21-2231-7B4B-822A-21015889C2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Sheet1!$A$2:$A$18</c:f>
              <c:numCache>
                <c:formatCode>0%</c:formatCode>
                <c:ptCount val="17"/>
                <c:pt idx="0" formatCode="0.00%">
                  <c:v>8.5000000000000006E-2</c:v>
                </c:pt>
                <c:pt idx="1">
                  <c:v>0.11</c:v>
                </c:pt>
                <c:pt idx="2" formatCode="0.00%">
                  <c:v>0.13200000000000001</c:v>
                </c:pt>
                <c:pt idx="3" formatCode="0.00%">
                  <c:v>0.14099999999999999</c:v>
                </c:pt>
                <c:pt idx="4" formatCode="0.00%">
                  <c:v>0.14499999999999999</c:v>
                </c:pt>
                <c:pt idx="5" formatCode="0.00%">
                  <c:v>0.14899999999999999</c:v>
                </c:pt>
                <c:pt idx="6">
                  <c:v>0.15</c:v>
                </c:pt>
                <c:pt idx="7" formatCode="0.00%">
                  <c:v>0.156</c:v>
                </c:pt>
                <c:pt idx="8" formatCode="0.00%">
                  <c:v>0.17199999999999999</c:v>
                </c:pt>
                <c:pt idx="9">
                  <c:v>0.18</c:v>
                </c:pt>
                <c:pt idx="10" formatCode="0.00%">
                  <c:v>0.185</c:v>
                </c:pt>
                <c:pt idx="11">
                  <c:v>0.19</c:v>
                </c:pt>
                <c:pt idx="12" formatCode="0.00%">
                  <c:v>0.19500000000000001</c:v>
                </c:pt>
                <c:pt idx="13">
                  <c:v>0.21</c:v>
                </c:pt>
                <c:pt idx="14">
                  <c:v>0.22</c:v>
                </c:pt>
                <c:pt idx="15">
                  <c:v>0.23</c:v>
                </c:pt>
                <c:pt idx="16">
                  <c:v>0.27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8</c:v>
                </c:pt>
                <c:pt idx="11">
                  <c:v>9</c:v>
                </c:pt>
                <c:pt idx="12">
                  <c:v>10</c:v>
                </c:pt>
                <c:pt idx="13">
                  <c:v>1</c:v>
                </c:pt>
                <c:pt idx="14">
                  <c:v>2</c:v>
                </c:pt>
                <c:pt idx="15">
                  <c:v>3</c:v>
                </c:pt>
                <c:pt idx="16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2-2231-7B4B-822A-21015889C2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9887983"/>
        <c:axId val="2059898383"/>
      </c:scatterChart>
      <c:valAx>
        <c:axId val="2059887983"/>
        <c:scaling>
          <c:orientation val="minMax"/>
          <c:max val="0.28000000000000003"/>
          <c:min val="7.0000000000000007E-2"/>
        </c:scaling>
        <c:delete val="0"/>
        <c:axPos val="b"/>
        <c:majorGridlines>
          <c:spPr>
            <a:ln w="2857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cross"/>
        <c:minorTickMark val="out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2059898383"/>
        <c:crosses val="autoZero"/>
        <c:crossBetween val="midCat"/>
        <c:majorUnit val="7.0000000000000007E-2"/>
      </c:valAx>
      <c:valAx>
        <c:axId val="205989838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9887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DFCD9-22A7-1941-877C-2E34360B8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37732-CE92-D9C7-FF1B-4B0898FF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C677F-282B-2ECF-1CEE-03D961E5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2B35-2A6E-6264-494A-2D57837C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68DD-6726-129D-DD65-A9FD39FF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85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23FC-30A3-D749-09E1-834AF628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4815F-27BC-5C2D-3435-26CF33B8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2876-CFC7-E8F2-D210-AA7C0B00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6AA39-B621-4E5C-E7B6-C81B91E2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67E60-CB27-1032-5276-C459B678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6027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7E9207-FF64-7B4E-4670-C4A67EA8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B99E5-E313-58B5-43C5-5A1B1754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E471C-030F-0010-92F2-94162EE8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3C58C-2E08-3A6E-FD1F-CB1E5F9D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1AD9E-BFE1-C0D7-4B0D-5C8ADADD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034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3DE5C-1C71-0A4A-8E26-A724CE45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B50BB-C32D-0F22-133F-B34A1FEA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817E0-2937-A844-165E-FD7C47D3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45F4E-C68C-3440-0A20-4470E8DC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E53FE-E60B-D4A0-BACC-B495FC39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6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8216-02B1-46E5-E6B3-97146A81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3D5B7-5FD0-2B1A-E6BC-F929FF64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3C88C-4CBF-005A-34A8-FDBCC4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1544-0842-DA71-6652-B9AD5AC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64D7F-0995-D1B7-D581-F4B3035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0822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7D900-712A-8196-CD6F-CB93860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B20EA-ACAD-B933-5249-0B8C8FA88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2252-E8E7-53A6-265F-BC785ABF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5CAF-2FE8-784C-590A-BBBDC6E1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4C32B-0505-ED2C-5706-FC983987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3526F-2483-4017-CBBB-AA3EA99C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99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75820-CA53-6035-A0ED-4DC1EEE7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75E05-3167-A01E-5AF1-9135E96A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68898-5055-4B37-BEAD-D82A047B4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3AEC2-D794-97F3-5C98-C01177F5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71013-38CD-2CCA-5154-7AC27D863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B2BF99-6E3C-F794-3930-4CBA9B1C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014074-E50E-833F-2A16-DBC38B7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2530FC-3052-64F0-BCCD-9FCCE6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784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B7C1-818F-D81D-0535-58035C08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A6EB4-03E0-C4FF-9A44-11A7E617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BD7D40-0001-D77E-7A06-6B537D5D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5B4A7-1378-C6D3-A146-9C34458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8969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67DB0A-CB78-9C92-C9A2-988A4E82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C9AC6-A507-449A-D387-EF10D715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F1FAE-6D37-DEF8-B920-DC261444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235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9E22-F7AB-2551-0B29-717A6EB5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1DDB0-D081-0DD4-2B3A-088B3C6A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9D237-DE02-461A-C750-328133BA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DB388-E40E-649E-9367-F9663065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63FF1-6F93-0260-FB41-3817D2A2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90CD3-7BFE-BAD2-D4D9-A9FD316E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686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5286-79D0-B543-A930-0BB907F5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2759-5314-2FA9-194A-7B2A721B9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3DC60-AA50-44A9-01BF-862EE242D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A8CC-9ECA-BF90-8741-9CC1999B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4291A-2FB8-FDFD-3A9A-A7AA03F8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2EC46-80E2-ABDC-CA89-60EAF2E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963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EECEC-A828-FB65-64B4-764E0BCA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E7B6F-5FF4-D150-D912-4046B7D6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761BF-458B-133C-29AF-C56FE8560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9C8F6-87D0-F55C-8BC8-FC5CBFFFA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11378-9B8E-1F59-5500-7DE17C8F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85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jpeg"/><Relationship Id="rId3" Type="http://schemas.openxmlformats.org/officeDocument/2006/relationships/image" Target="../media/image13.svg"/><Relationship Id="rId21" Type="http://schemas.openxmlformats.org/officeDocument/2006/relationships/hyperlink" Target="http://www.cs.columbia.edu/~prokofieva/CandidacyPapers/Tang_Crowd.pdf" TargetMode="External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jpe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5" Type="http://schemas.openxmlformats.org/officeDocument/2006/relationships/image" Target="../media/image25.jpeg"/><Relationship Id="rId10" Type="http://schemas.openxmlformats.org/officeDocument/2006/relationships/image" Target="../media/image20.svg"/><Relationship Id="rId19" Type="http://schemas.openxmlformats.org/officeDocument/2006/relationships/image" Target="../media/image29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svg"/><Relationship Id="rId21" Type="http://schemas.openxmlformats.org/officeDocument/2006/relationships/image" Target="../media/image27.jpeg"/><Relationship Id="rId7" Type="http://schemas.openxmlformats.org/officeDocument/2006/relationships/image" Target="../media/image13.sv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5" Type="http://schemas.openxmlformats.org/officeDocument/2006/relationships/image" Target="../media/image28.jpe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5" Type="http://schemas.openxmlformats.org/officeDocument/2006/relationships/image" Target="../media/image29.jpe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jpeg"/><Relationship Id="rId3" Type="http://schemas.openxmlformats.org/officeDocument/2006/relationships/image" Target="../media/image16.png"/><Relationship Id="rId7" Type="http://schemas.openxmlformats.org/officeDocument/2006/relationships/image" Target="../media/image15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31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54755E-2DB4-A574-A73D-C92588E8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12118699" y="0"/>
            <a:ext cx="78093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1A57691F-148B-8C85-C82D-B09D27CE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84" y="3876304"/>
            <a:ext cx="1747663" cy="1747663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CE1A2AA8-240A-06A6-87BF-6C3E9AB9D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8564" y="1411510"/>
            <a:ext cx="2181634" cy="1454423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4DAB026B-DCC7-5C54-4FCD-0B8171B9F09D}"/>
              </a:ext>
            </a:extLst>
          </p:cNvPr>
          <p:cNvSpPr/>
          <p:nvPr/>
        </p:nvSpPr>
        <p:spPr>
          <a:xfrm>
            <a:off x="4819049" y="1559293"/>
            <a:ext cx="2677873" cy="110679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4B360FC6-72E8-B917-DAF9-E2F6BAF10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453" y="3622397"/>
            <a:ext cx="1083528" cy="732612"/>
          </a:xfrm>
          <a:prstGeom prst="rect">
            <a:avLst/>
          </a:prstGeom>
        </p:spPr>
      </p:pic>
      <p:cxnSp>
        <p:nvCxnSpPr>
          <p:cNvPr id="96" name="직선 연결선 25">
            <a:extLst>
              <a:ext uri="{FF2B5EF4-FFF2-40B4-BE49-F238E27FC236}">
                <a16:creationId xmlns:a16="http://schemas.microsoft.com/office/drawing/2014/main" id="{FDC11BA3-2782-C518-DD13-28819A0FE56B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6175116" y="2666090"/>
            <a:ext cx="0" cy="12102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94DAB982-40CA-3953-316D-1406B85D5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520" y="4570222"/>
            <a:ext cx="1138486" cy="1138486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C1F908F-9746-0934-DDCF-C42C180F1B7F}"/>
              </a:ext>
            </a:extLst>
          </p:cNvPr>
          <p:cNvSpPr txBox="1"/>
          <p:nvPr/>
        </p:nvSpPr>
        <p:spPr>
          <a:xfrm>
            <a:off x="505887" y="2458530"/>
            <a:ext cx="380727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어플리케이션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어플리케이션 프레임워크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Flutter, Dart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로 구현하여 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IOS, Android 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두 운영체제에서 모두 사용 가능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6E769D-7528-9003-B86C-BB0DA4B4A6A9}"/>
              </a:ext>
            </a:extLst>
          </p:cNvPr>
          <p:cNvSpPr txBox="1"/>
          <p:nvPr/>
        </p:nvSpPr>
        <p:spPr>
          <a:xfrm>
            <a:off x="3824413" y="437636"/>
            <a:ext cx="380727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웹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범용성이 가장 큰 언어인 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Python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을 기반으로 작동하는 웹 프레임워크인 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Flask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를 사용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cxnSp>
        <p:nvCxnSpPr>
          <p:cNvPr id="100" name="직선 연결선 36">
            <a:extLst>
              <a:ext uri="{FF2B5EF4-FFF2-40B4-BE49-F238E27FC236}">
                <a16:creationId xmlns:a16="http://schemas.microsoft.com/office/drawing/2014/main" id="{519E61C7-CAEA-79A9-0B43-E560E1137F12}"/>
              </a:ext>
            </a:extLst>
          </p:cNvPr>
          <p:cNvCxnSpPr>
            <a:cxnSpLocks/>
          </p:cNvCxnSpPr>
          <p:nvPr/>
        </p:nvCxnSpPr>
        <p:spPr>
          <a:xfrm flipH="1">
            <a:off x="4233584" y="4968788"/>
            <a:ext cx="11728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43">
            <a:extLst>
              <a:ext uri="{FF2B5EF4-FFF2-40B4-BE49-F238E27FC236}">
                <a16:creationId xmlns:a16="http://schemas.microsoft.com/office/drawing/2014/main" id="{5E02252F-5671-6029-4225-7355A8994280}"/>
              </a:ext>
            </a:extLst>
          </p:cNvPr>
          <p:cNvCxnSpPr>
            <a:cxnSpLocks/>
          </p:cNvCxnSpPr>
          <p:nvPr/>
        </p:nvCxnSpPr>
        <p:spPr>
          <a:xfrm flipH="1">
            <a:off x="6911315" y="4968788"/>
            <a:ext cx="104326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62236E5-5AC6-4D38-1A02-CB64072CB6C1}"/>
              </a:ext>
            </a:extLst>
          </p:cNvPr>
          <p:cNvGrpSpPr/>
          <p:nvPr/>
        </p:nvGrpSpPr>
        <p:grpSpPr>
          <a:xfrm>
            <a:off x="1377126" y="3486479"/>
            <a:ext cx="5763858" cy="2886713"/>
            <a:chOff x="1377126" y="3486479"/>
            <a:chExt cx="5763858" cy="2886713"/>
          </a:xfrm>
        </p:grpSpPr>
        <p:pic>
          <p:nvPicPr>
            <p:cNvPr id="103" name="그래픽 102">
              <a:extLst>
                <a:ext uri="{FF2B5EF4-FFF2-40B4-BE49-F238E27FC236}">
                  <a16:creationId xmlns:a16="http://schemas.microsoft.com/office/drawing/2014/main" id="{E7C1802A-28E3-8D68-1846-A49B98455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65713" y="4108217"/>
              <a:ext cx="1037344" cy="1283836"/>
            </a:xfrm>
            <a:prstGeom prst="rect">
              <a:avLst/>
            </a:prstGeom>
          </p:spPr>
        </p:pic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C4FA9B9D-82DF-ABC3-409D-BB402E3EF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77126" y="5238785"/>
              <a:ext cx="1701611" cy="1134407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8B5B824-6D0E-F165-456A-2F9A20A371AA}"/>
                </a:ext>
              </a:extLst>
            </p:cNvPr>
            <p:cNvSpPr/>
            <p:nvPr/>
          </p:nvSpPr>
          <p:spPr>
            <a:xfrm>
              <a:off x="1377126" y="3486479"/>
              <a:ext cx="2856458" cy="2837493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3C2767E-FCDD-63A9-82FB-6B010E2AD6FF}"/>
                </a:ext>
              </a:extLst>
            </p:cNvPr>
            <p:cNvSpPr txBox="1"/>
            <p:nvPr/>
          </p:nvSpPr>
          <p:spPr>
            <a:xfrm>
              <a:off x="5139221" y="5625596"/>
              <a:ext cx="2001763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en-US" altLang="ko-KR" sz="2400" b="1" dirty="0">
                  <a:latin typeface="Gmarket Sans Bold" panose="02000000000000000000" pitchFamily="2" charset="-128"/>
                  <a:ea typeface="Gmarket Sans Bold" panose="02000000000000000000" pitchFamily="2" charset="-128"/>
                  <a:cs typeface="KoPubWorldDotum_Pro Medium" pitchFamily="2" charset="-127"/>
                </a:rPr>
                <a:t>Database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E91C766F-568E-40EB-0568-643FE8777D3E}"/>
              </a:ext>
            </a:extLst>
          </p:cNvPr>
          <p:cNvSpPr txBox="1"/>
          <p:nvPr/>
        </p:nvSpPr>
        <p:spPr>
          <a:xfrm>
            <a:off x="8806897" y="5617846"/>
            <a:ext cx="16119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Server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7CA9770-C248-A3AC-3B2E-E2AB8B01C280}"/>
              </a:ext>
            </a:extLst>
          </p:cNvPr>
          <p:cNvSpPr txBox="1"/>
          <p:nvPr/>
        </p:nvSpPr>
        <p:spPr>
          <a:xfrm>
            <a:off x="7848461" y="3671556"/>
            <a:ext cx="18957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Consensus Labeling</a:t>
            </a:r>
            <a:r>
              <a:rPr kumimoji="1" lang="en-US" altLang="ko-KR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pic>
        <p:nvPicPr>
          <p:cNvPr id="110" name="그래픽 109">
            <a:extLst>
              <a:ext uri="{FF2B5EF4-FFF2-40B4-BE49-F238E27FC236}">
                <a16:creationId xmlns:a16="http://schemas.microsoft.com/office/drawing/2014/main" id="{CE2FFF66-6055-85A6-2A6A-2CCECAD9E2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25461" y="3606468"/>
            <a:ext cx="889266" cy="996951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75520F6-59E6-17DB-D64C-0C50843A0B12}"/>
              </a:ext>
            </a:extLst>
          </p:cNvPr>
          <p:cNvSpPr/>
          <p:nvPr/>
        </p:nvSpPr>
        <p:spPr>
          <a:xfrm>
            <a:off x="7966014" y="3467637"/>
            <a:ext cx="3263206" cy="283749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33FADF-790D-C34B-BB97-6A90ABCBD68F}"/>
              </a:ext>
            </a:extLst>
          </p:cNvPr>
          <p:cNvSpPr txBox="1"/>
          <p:nvPr/>
        </p:nvSpPr>
        <p:spPr>
          <a:xfrm>
            <a:off x="7848461" y="2374096"/>
            <a:ext cx="34293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서버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Consensus Labeling,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sz="1400" dirty="0" err="1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tensorflow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 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여러가지 방식을 통해 데이터 검증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모델 구축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pic>
        <p:nvPicPr>
          <p:cNvPr id="113" name="그래픽 112">
            <a:extLst>
              <a:ext uri="{FF2B5EF4-FFF2-40B4-BE49-F238E27FC236}">
                <a16:creationId xmlns:a16="http://schemas.microsoft.com/office/drawing/2014/main" id="{44392A00-AE4A-A219-004E-BCBDB852EC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9760" y="5648620"/>
            <a:ext cx="570039" cy="3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1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시연영상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4" name="앱 사용 영상-최종_wwGRTl.mp4" descr="앱 사용 영상-최종_wwGRTl.mp4">
            <a:hlinkClick r:id="" action="ppaction://media"/>
            <a:extLst>
              <a:ext uri="{FF2B5EF4-FFF2-40B4-BE49-F238E27FC236}">
                <a16:creationId xmlns:a16="http://schemas.microsoft.com/office/drawing/2014/main" id="{C301721A-28DD-9872-C4C0-58F17D1A3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16" t="595" r="880" b="794"/>
          <a:stretch/>
        </p:blipFill>
        <p:spPr>
          <a:xfrm>
            <a:off x="6096000" y="140142"/>
            <a:ext cx="3497580" cy="6577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EB447-54C1-048B-D694-5A19AD1432A6}"/>
              </a:ext>
            </a:extLst>
          </p:cNvPr>
          <p:cNvSpPr txBox="1"/>
          <p:nvPr/>
        </p:nvSpPr>
        <p:spPr>
          <a:xfrm>
            <a:off x="1470752" y="3147925"/>
            <a:ext cx="3713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앱 시연영상</a:t>
            </a:r>
            <a:endParaRPr kumimoji="1" lang="en-US" altLang="ko-KR" sz="48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3351F-34E8-4640-6206-02AC6FBF5BBE}"/>
              </a:ext>
            </a:extLst>
          </p:cNvPr>
          <p:cNvSpPr txBox="1"/>
          <p:nvPr/>
        </p:nvSpPr>
        <p:spPr>
          <a:xfrm>
            <a:off x="1525807" y="3836852"/>
            <a:ext cx="38072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Galaxy Note</a:t>
            </a:r>
            <a:r>
              <a:rPr kumimoji="1" lang="ko-KR" altLang="en-US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20 Ultra</a:t>
            </a:r>
            <a:r>
              <a:rPr kumimoji="1" lang="ko-KR" altLang="en-US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에서 구동</a:t>
            </a:r>
            <a:endParaRPr kumimoji="1" lang="en-US" altLang="ko-KR" b="1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B88B3F-6A0A-FA6F-E22F-D5076D215BB5}"/>
              </a:ext>
            </a:extLst>
          </p:cNvPr>
          <p:cNvSpPr/>
          <p:nvPr/>
        </p:nvSpPr>
        <p:spPr>
          <a:xfrm>
            <a:off x="12135900" y="0"/>
            <a:ext cx="60892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552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시연영상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CAE8B3A-D818-B877-A4EF-CCFE877F5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18" y="2644505"/>
            <a:ext cx="4524743" cy="2473960"/>
          </a:xfrm>
          <a:prstGeom prst="rect">
            <a:avLst/>
          </a:prstGeom>
        </p:spPr>
      </p:pic>
      <p:pic>
        <p:nvPicPr>
          <p:cNvPr id="8" name="유리_DB영상-찐최종" descr="유리_DB영상-찐최종">
            <a:hlinkClick r:id="" action="ppaction://media"/>
            <a:extLst>
              <a:ext uri="{FF2B5EF4-FFF2-40B4-BE49-F238E27FC236}">
                <a16:creationId xmlns:a16="http://schemas.microsoft.com/office/drawing/2014/main" id="{01942C25-4426-AD52-1E7A-C0169C3185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640" y="1947274"/>
            <a:ext cx="6741592" cy="4213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1FEC7-9225-DF18-58CB-E63BDB4442AA}"/>
              </a:ext>
            </a:extLst>
          </p:cNvPr>
          <p:cNvSpPr txBox="1"/>
          <p:nvPr/>
        </p:nvSpPr>
        <p:spPr>
          <a:xfrm>
            <a:off x="8041732" y="5324777"/>
            <a:ext cx="3322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MySQL </a:t>
            </a:r>
            <a:r>
              <a:rPr kumimoji="1" lang="ko-KR" altLang="en-US" sz="1800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데이터 베이스 작동 검증</a:t>
            </a:r>
            <a:endParaRPr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16268-769D-3FAC-98CB-D253B7DD94B4}"/>
              </a:ext>
            </a:extLst>
          </p:cNvPr>
          <p:cNvSpPr txBox="1"/>
          <p:nvPr/>
        </p:nvSpPr>
        <p:spPr>
          <a:xfrm>
            <a:off x="4202522" y="667615"/>
            <a:ext cx="3713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 시연영상</a:t>
            </a:r>
            <a:endParaRPr kumimoji="1" lang="en-US" altLang="ko-KR" sz="48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2E73C-D469-7D81-97CC-921627A7D99C}"/>
              </a:ext>
            </a:extLst>
          </p:cNvPr>
          <p:cNvSpPr txBox="1"/>
          <p:nvPr/>
        </p:nvSpPr>
        <p:spPr>
          <a:xfrm>
            <a:off x="4257577" y="1356542"/>
            <a:ext cx="38072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MacBook Air</a:t>
            </a:r>
            <a:r>
              <a:rPr kumimoji="1" lang="ko-KR" altLang="en-US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에서 구동</a:t>
            </a:r>
            <a:endParaRPr kumimoji="1" lang="en-US" altLang="ko-KR" b="1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317554-0BBA-AD3F-58FF-3E417E1EDB7D}"/>
              </a:ext>
            </a:extLst>
          </p:cNvPr>
          <p:cNvSpPr/>
          <p:nvPr/>
        </p:nvSpPr>
        <p:spPr>
          <a:xfrm>
            <a:off x="12135900" y="0"/>
            <a:ext cx="60892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231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5547412" y="854764"/>
            <a:ext cx="6644589" cy="5218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279892-5340-17A2-7D6B-A090DBA9C026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D86F2A-FB8F-BA31-C75A-57DD7EEFC5FD}"/>
              </a:ext>
            </a:extLst>
          </p:cNvPr>
          <p:cNvGrpSpPr/>
          <p:nvPr/>
        </p:nvGrpSpPr>
        <p:grpSpPr>
          <a:xfrm>
            <a:off x="1292234" y="1848678"/>
            <a:ext cx="3428851" cy="3091070"/>
            <a:chOff x="4143773" y="1629000"/>
            <a:chExt cx="3725883" cy="320177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137188B-C437-8630-7DEF-81C1F7391A1A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374511" cy="32017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8" name="그래픽 7" descr="오른쪽을 가리키는 검지  단색으로 채워진">
              <a:extLst>
                <a:ext uri="{FF2B5EF4-FFF2-40B4-BE49-F238E27FC236}">
                  <a16:creationId xmlns:a16="http://schemas.microsoft.com/office/drawing/2014/main" id="{46140DE1-536F-C704-2ADD-EE9C6FCE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558460" y="3425802"/>
              <a:ext cx="1085673" cy="10856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48A93E-0DA0-3141-A4FF-ED751AC95D15}"/>
                </a:ext>
              </a:extLst>
            </p:cNvPr>
            <p:cNvSpPr txBox="1"/>
            <p:nvPr/>
          </p:nvSpPr>
          <p:spPr>
            <a:xfrm>
              <a:off x="4143773" y="2560169"/>
              <a:ext cx="3725883" cy="143459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60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36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2400" dirty="0"/>
            </a:p>
          </p:txBody>
        </p:sp>
        <p:pic>
          <p:nvPicPr>
            <p:cNvPr id="10" name="그래픽 9" descr="태그 단색으로 채워진">
              <a:extLst>
                <a:ext uri="{FF2B5EF4-FFF2-40B4-BE49-F238E27FC236}">
                  <a16:creationId xmlns:a16="http://schemas.microsoft.com/office/drawing/2014/main" id="{776B69DE-9F86-9A3D-FE96-F00B862B7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431356" y="3953753"/>
              <a:ext cx="825508" cy="8255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A41899-C349-22FE-EE73-ED2E9A64779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C753C6-3EA2-5261-D5C9-002176D2203A}"/>
              </a:ext>
            </a:extLst>
          </p:cNvPr>
          <p:cNvGrpSpPr/>
          <p:nvPr/>
        </p:nvGrpSpPr>
        <p:grpSpPr>
          <a:xfrm>
            <a:off x="6192078" y="964096"/>
            <a:ext cx="5164222" cy="4919869"/>
            <a:chOff x="3753852" y="301224"/>
            <a:chExt cx="8127999" cy="6001632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C50AFEB1-7AE4-ABEB-7B64-8FF6BFA43E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81714705"/>
                </p:ext>
              </p:extLst>
            </p:nvPr>
          </p:nvGraphicFramePr>
          <p:xfrm>
            <a:off x="3753852" y="301224"/>
            <a:ext cx="8127999" cy="60016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8" name="사각형: 둥근 모서리 9">
              <a:extLst>
                <a:ext uri="{FF2B5EF4-FFF2-40B4-BE49-F238E27FC236}">
                  <a16:creationId xmlns:a16="http://schemas.microsoft.com/office/drawing/2014/main" id="{5671C7BD-853C-B914-81D6-8E2797DBF5AB}"/>
                </a:ext>
              </a:extLst>
            </p:cNvPr>
            <p:cNvSpPr/>
            <p:nvPr/>
          </p:nvSpPr>
          <p:spPr>
            <a:xfrm>
              <a:off x="9043696" y="1086575"/>
              <a:ext cx="2379800" cy="475129"/>
            </a:xfrm>
            <a:prstGeom prst="roundRect">
              <a:avLst/>
            </a:prstGeom>
            <a:solidFill>
              <a:srgbClr val="2F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초고령</a:t>
              </a:r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사회</a:t>
              </a:r>
            </a:p>
          </p:txBody>
        </p:sp>
        <p:sp>
          <p:nvSpPr>
            <p:cNvPr id="20" name="사각형: 둥근 모서리 10">
              <a:extLst>
                <a:ext uri="{FF2B5EF4-FFF2-40B4-BE49-F238E27FC236}">
                  <a16:creationId xmlns:a16="http://schemas.microsoft.com/office/drawing/2014/main" id="{F3A8FC5E-57F5-D30F-89B2-A8EF61C8938E}"/>
                </a:ext>
              </a:extLst>
            </p:cNvPr>
            <p:cNvSpPr/>
            <p:nvPr/>
          </p:nvSpPr>
          <p:spPr>
            <a:xfrm>
              <a:off x="4110644" y="1086575"/>
              <a:ext cx="2436658" cy="4751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고령화 사회</a:t>
              </a:r>
            </a:p>
          </p:txBody>
        </p:sp>
        <p:sp>
          <p:nvSpPr>
            <p:cNvPr id="30" name="사각형: 둥근 모서리 11">
              <a:extLst>
                <a:ext uri="{FF2B5EF4-FFF2-40B4-BE49-F238E27FC236}">
                  <a16:creationId xmlns:a16="http://schemas.microsoft.com/office/drawing/2014/main" id="{BD480FD7-2E85-AC0A-52AA-564BB2C9FA42}"/>
                </a:ext>
              </a:extLst>
            </p:cNvPr>
            <p:cNvSpPr/>
            <p:nvPr/>
          </p:nvSpPr>
          <p:spPr>
            <a:xfrm>
              <a:off x="6577170" y="1086575"/>
              <a:ext cx="2436658" cy="475129"/>
            </a:xfrm>
            <a:prstGeom prst="roundRect">
              <a:avLst/>
            </a:prstGeom>
            <a:solidFill>
              <a:srgbClr val="9EC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 사회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86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563527" y="3289039"/>
            <a:ext cx="11628474" cy="2856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279892-5340-17A2-7D6B-A090DBA9C026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D86F2A-FB8F-BA31-C75A-57DD7EEFC5FD}"/>
              </a:ext>
            </a:extLst>
          </p:cNvPr>
          <p:cNvGrpSpPr/>
          <p:nvPr/>
        </p:nvGrpSpPr>
        <p:grpSpPr>
          <a:xfrm>
            <a:off x="1135529" y="2543310"/>
            <a:ext cx="2384911" cy="2160000"/>
            <a:chOff x="4143773" y="1629000"/>
            <a:chExt cx="3725883" cy="320177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137188B-C437-8630-7DEF-81C1F7391A1A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374511" cy="32017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8" name="그래픽 7" descr="오른쪽을 가리키는 검지  단색으로 채워진">
              <a:extLst>
                <a:ext uri="{FF2B5EF4-FFF2-40B4-BE49-F238E27FC236}">
                  <a16:creationId xmlns:a16="http://schemas.microsoft.com/office/drawing/2014/main" id="{46140DE1-536F-C704-2ADD-EE9C6FCE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558460" y="3425802"/>
              <a:ext cx="1085673" cy="10856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48A93E-0DA0-3141-A4FF-ED751AC95D15}"/>
                </a:ext>
              </a:extLst>
            </p:cNvPr>
            <p:cNvSpPr txBox="1"/>
            <p:nvPr/>
          </p:nvSpPr>
          <p:spPr>
            <a:xfrm>
              <a:off x="4143773" y="2485636"/>
              <a:ext cx="3725883" cy="158366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10" name="그래픽 9" descr="태그 단색으로 채워진">
              <a:extLst>
                <a:ext uri="{FF2B5EF4-FFF2-40B4-BE49-F238E27FC236}">
                  <a16:creationId xmlns:a16="http://schemas.microsoft.com/office/drawing/2014/main" id="{776B69DE-9F86-9A3D-FE96-F00B862B7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431356" y="3953753"/>
              <a:ext cx="825508" cy="82550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CBB9EF-A1D4-3766-D838-26D231DE80A3}"/>
              </a:ext>
            </a:extLst>
          </p:cNvPr>
          <p:cNvGrpSpPr/>
          <p:nvPr/>
        </p:nvGrpSpPr>
        <p:grpSpPr>
          <a:xfrm>
            <a:off x="3948412" y="2535441"/>
            <a:ext cx="2160000" cy="2159999"/>
            <a:chOff x="4272490" y="1629000"/>
            <a:chExt cx="3725883" cy="360000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9EABA612-AE87-42CF-C372-4B748B395224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600000" cy="3600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13" name="그래픽 12" descr="오른쪽을 가리키는 검지  단색으로 채워진">
              <a:extLst>
                <a:ext uri="{FF2B5EF4-FFF2-40B4-BE49-F238E27FC236}">
                  <a16:creationId xmlns:a16="http://schemas.microsoft.com/office/drawing/2014/main" id="{D2BAB784-AC16-0551-064D-A60E20FF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796913" y="3749736"/>
              <a:ext cx="1085672" cy="108567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D93DBB-A179-92A3-F9E6-EB7386505A31}"/>
                </a:ext>
              </a:extLst>
            </p:cNvPr>
            <p:cNvSpPr txBox="1"/>
            <p:nvPr/>
          </p:nvSpPr>
          <p:spPr>
            <a:xfrm>
              <a:off x="4272490" y="2595979"/>
              <a:ext cx="3725883" cy="220573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머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라카노</a:t>
              </a:r>
            </a:p>
            <a:p>
              <a:pPr algn="ctr"/>
              <a:endParaRPr kumimoji="1" lang="ko-Kore-KR" altLang="en-US" sz="3200" dirty="0"/>
            </a:p>
          </p:txBody>
        </p:sp>
        <p:pic>
          <p:nvPicPr>
            <p:cNvPr id="15" name="그래픽 14" descr="태그 단색으로 채워진">
              <a:extLst>
                <a:ext uri="{FF2B5EF4-FFF2-40B4-BE49-F238E27FC236}">
                  <a16:creationId xmlns:a16="http://schemas.microsoft.com/office/drawing/2014/main" id="{ED966011-2AEC-C2CB-0E76-18AAFBA9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669810" y="4277688"/>
              <a:ext cx="825509" cy="82550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3C3A1E-97C4-4A35-48CD-5A6CC27F07A2}"/>
              </a:ext>
            </a:extLst>
          </p:cNvPr>
          <p:cNvGrpSpPr/>
          <p:nvPr/>
        </p:nvGrpSpPr>
        <p:grpSpPr>
          <a:xfrm>
            <a:off x="6572416" y="2543310"/>
            <a:ext cx="2175128" cy="2160000"/>
            <a:chOff x="7193301" y="1280686"/>
            <a:chExt cx="2175128" cy="2160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E168D6E-E95F-3E39-FBD5-432B927D6D05}"/>
                </a:ext>
              </a:extLst>
            </p:cNvPr>
            <p:cNvGrpSpPr/>
            <p:nvPr/>
          </p:nvGrpSpPr>
          <p:grpSpPr>
            <a:xfrm>
              <a:off x="7193301" y="1280686"/>
              <a:ext cx="2175128" cy="2160000"/>
              <a:chOff x="4245836" y="1556807"/>
              <a:chExt cx="3751980" cy="2229037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7A51F27-3A8B-AE22-E17B-E7AE5D2837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71933" y="1556807"/>
                <a:ext cx="3725883" cy="222903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400" dirty="0">
                  <a:latin typeface="Hancom MalangMalang Regular" panose="020F0303000000000000" pitchFamily="34" charset="-127"/>
                  <a:ea typeface="Hancom MalangMalang Regular" panose="020F0303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F2A5D6-B6A3-3784-DBC0-A0C5E721B683}"/>
                  </a:ext>
                </a:extLst>
              </p:cNvPr>
              <p:cNvSpPr txBox="1"/>
              <p:nvPr/>
            </p:nvSpPr>
            <p:spPr>
              <a:xfrm>
                <a:off x="4245836" y="2141679"/>
                <a:ext cx="3725883" cy="1138773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kumimoji="1" lang="ko-Kore-KR" altLang="en-US" sz="4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뭐</a:t>
                </a:r>
                <a:r>
                  <a:rPr kumimoji="1" lang="ko-Kore-KR" altLang="en-US" sz="2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여</a:t>
                </a:r>
              </a:p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1" name="그래픽 20" descr="오른쪽을 가리키는 검지  단색으로 채워진">
              <a:extLst>
                <a:ext uri="{FF2B5EF4-FFF2-40B4-BE49-F238E27FC236}">
                  <a16:creationId xmlns:a16="http://schemas.microsoft.com/office/drawing/2014/main" id="{28FCBA68-CB45-98FC-A807-023D212B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8259208" y="2535352"/>
              <a:ext cx="629676" cy="629676"/>
            </a:xfrm>
            <a:prstGeom prst="rect">
              <a:avLst/>
            </a:prstGeom>
          </p:spPr>
        </p:pic>
        <p:pic>
          <p:nvPicPr>
            <p:cNvPr id="22" name="그래픽 21" descr="태그 단색으로 채워진">
              <a:extLst>
                <a:ext uri="{FF2B5EF4-FFF2-40B4-BE49-F238E27FC236}">
                  <a16:creationId xmlns:a16="http://schemas.microsoft.com/office/drawing/2014/main" id="{EB83D3B9-DE2E-00D9-A26B-CCF8D8F22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8806132" y="2887913"/>
              <a:ext cx="478785" cy="47878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4856E9C-B15B-B6EA-7B79-79286C57C15A}"/>
              </a:ext>
            </a:extLst>
          </p:cNvPr>
          <p:cNvGrpSpPr/>
          <p:nvPr/>
        </p:nvGrpSpPr>
        <p:grpSpPr>
          <a:xfrm>
            <a:off x="9308886" y="2525979"/>
            <a:ext cx="2160000" cy="2160000"/>
            <a:chOff x="4208994" y="1556808"/>
            <a:chExt cx="3725883" cy="3600000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79F09572-C318-EA61-CA5D-0E5ED5F5FFE0}"/>
                </a:ext>
              </a:extLst>
            </p:cNvPr>
            <p:cNvSpPr>
              <a:spLocks/>
            </p:cNvSpPr>
            <p:nvPr/>
          </p:nvSpPr>
          <p:spPr>
            <a:xfrm>
              <a:off x="4271935" y="1556808"/>
              <a:ext cx="3600000" cy="3600000"/>
            </a:xfrm>
            <a:prstGeom prst="roundRect">
              <a:avLst/>
            </a:prstGeom>
            <a:solidFill>
              <a:srgbClr val="F2B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26" name="그래픽 25" descr="오른쪽을 가리키는 검지  단색으로 채워진">
              <a:extLst>
                <a:ext uri="{FF2B5EF4-FFF2-40B4-BE49-F238E27FC236}">
                  <a16:creationId xmlns:a16="http://schemas.microsoft.com/office/drawing/2014/main" id="{183C8C4B-2106-3C82-A99A-3D21F00B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865454" y="3578286"/>
              <a:ext cx="1085673" cy="108567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6EA492-048B-96F7-8EC8-EC031B5869F0}"/>
                </a:ext>
              </a:extLst>
            </p:cNvPr>
            <p:cNvSpPr txBox="1"/>
            <p:nvPr/>
          </p:nvSpPr>
          <p:spPr>
            <a:xfrm>
              <a:off x="4208994" y="2923917"/>
              <a:ext cx="3725883" cy="113877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하멘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28" name="그래픽 27" descr="태그 단색으로 채워진">
              <a:extLst>
                <a:ext uri="{FF2B5EF4-FFF2-40B4-BE49-F238E27FC236}">
                  <a16:creationId xmlns:a16="http://schemas.microsoft.com/office/drawing/2014/main" id="{B5A47470-FB93-3A10-3AB2-20BE7EA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738351" y="4106238"/>
              <a:ext cx="825509" cy="8255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A41899-C349-22FE-EE73-ED2E9A64779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24ED07-98F7-7377-1D5C-97F084C4F76A}"/>
              </a:ext>
            </a:extLst>
          </p:cNvPr>
          <p:cNvSpPr txBox="1"/>
          <p:nvPr/>
        </p:nvSpPr>
        <p:spPr>
          <a:xfrm>
            <a:off x="1762194" y="4900958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호남권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DF919F-B81B-00AC-7B34-8DB55A997B7B}"/>
              </a:ext>
            </a:extLst>
          </p:cNvPr>
          <p:cNvSpPr txBox="1"/>
          <p:nvPr/>
        </p:nvSpPr>
        <p:spPr>
          <a:xfrm>
            <a:off x="4403677" y="4890632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경상권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417225-8F12-2626-38B4-05827A9A7A18}"/>
              </a:ext>
            </a:extLst>
          </p:cNvPr>
          <p:cNvSpPr txBox="1"/>
          <p:nvPr/>
        </p:nvSpPr>
        <p:spPr>
          <a:xfrm>
            <a:off x="7120894" y="4900958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충청권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36893-1651-B501-BAB6-F39B5E41D6FF}"/>
              </a:ext>
            </a:extLst>
          </p:cNvPr>
          <p:cNvSpPr txBox="1"/>
          <p:nvPr/>
        </p:nvSpPr>
        <p:spPr>
          <a:xfrm>
            <a:off x="9906692" y="4900958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제주권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9AD5BE-19EF-CA87-DAC9-4CA4021BB592}"/>
              </a:ext>
            </a:extLst>
          </p:cNvPr>
          <p:cNvSpPr txBox="1"/>
          <p:nvPr/>
        </p:nvSpPr>
        <p:spPr>
          <a:xfrm>
            <a:off x="2575694" y="1411534"/>
            <a:ext cx="696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48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407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3" name="그래픽 12" descr="의료 단색으로 채워진">
            <a:extLst>
              <a:ext uri="{FF2B5EF4-FFF2-40B4-BE49-F238E27FC236}">
                <a16:creationId xmlns:a16="http://schemas.microsoft.com/office/drawing/2014/main" id="{871733FF-4A85-D965-75B3-BDEFDB5B1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0812" y="3537456"/>
            <a:ext cx="914400" cy="914400"/>
          </a:xfrm>
          <a:prstGeom prst="rect">
            <a:avLst/>
          </a:prstGeom>
        </p:spPr>
      </p:pic>
      <p:pic>
        <p:nvPicPr>
          <p:cNvPr id="15" name="그래픽 14" descr="서류 가방 단색으로 채워진">
            <a:extLst>
              <a:ext uri="{FF2B5EF4-FFF2-40B4-BE49-F238E27FC236}">
                <a16:creationId xmlns:a16="http://schemas.microsoft.com/office/drawing/2014/main" id="{8A9830EE-E557-3DDB-92A3-3DC92E01F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0812" y="914196"/>
            <a:ext cx="914400" cy="914400"/>
          </a:xfrm>
          <a:prstGeom prst="rect">
            <a:avLst/>
          </a:prstGeom>
        </p:spPr>
      </p:pic>
      <p:pic>
        <p:nvPicPr>
          <p:cNvPr id="17" name="그래픽 16" descr="건물 단색으로 채워진">
            <a:extLst>
              <a:ext uri="{FF2B5EF4-FFF2-40B4-BE49-F238E27FC236}">
                <a16:creationId xmlns:a16="http://schemas.microsoft.com/office/drawing/2014/main" id="{2E63A891-E740-CD80-E2B3-4794B5CD1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3926" y="237393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941EEA-867B-ED7C-53F2-3939CCB86DB1}"/>
              </a:ext>
            </a:extLst>
          </p:cNvPr>
          <p:cNvSpPr txBox="1"/>
          <p:nvPr/>
        </p:nvSpPr>
        <p:spPr>
          <a:xfrm>
            <a:off x="4661266" y="914196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고령자 일자리 창출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4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차 산업혁명과 고령화 사회를 해결할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생산가능인구로 전환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4C77B-13BF-433A-0000-306B3655E54D}"/>
              </a:ext>
            </a:extLst>
          </p:cNvPr>
          <p:cNvSpPr txBox="1"/>
          <p:nvPr/>
        </p:nvSpPr>
        <p:spPr>
          <a:xfrm>
            <a:off x="4016069" y="2309607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AI</a:t>
            </a: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기업의 데이터 문제 해결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데이터 부족현상 해결 및 양질의 데이터 구축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중소기업의 데이터 문제 해소에 도움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EA64C4-AA41-7667-01A5-E48117455F8B}"/>
              </a:ext>
            </a:extLst>
          </p:cNvPr>
          <p:cNvSpPr txBox="1"/>
          <p:nvPr/>
        </p:nvSpPr>
        <p:spPr>
          <a:xfrm>
            <a:off x="4661266" y="3544656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사회적 기업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수익 중 일부를 고령자 복지 및 교육활동에 기부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사회에 선순환을 발생시키는 기업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69FB6-2095-D023-8098-CDBD1971D152}"/>
              </a:ext>
            </a:extLst>
          </p:cNvPr>
          <p:cNvSpPr txBox="1"/>
          <p:nvPr/>
        </p:nvSpPr>
        <p:spPr>
          <a:xfrm>
            <a:off x="4016069" y="4928765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고령자 사회활동 증가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 교육커뮤니티 활성화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노인우울증 해소에 도움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28" name="그래픽 27" descr="연결 단색으로 채워진">
            <a:extLst>
              <a:ext uri="{FF2B5EF4-FFF2-40B4-BE49-F238E27FC236}">
                <a16:creationId xmlns:a16="http://schemas.microsoft.com/office/drawing/2014/main" id="{F2A1D864-A522-5E6C-6675-100C49770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3926" y="49609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6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5138530" y="-9568"/>
            <a:ext cx="7053470" cy="6884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7FDAB-3446-DAFD-9059-F641EDFCE477}"/>
              </a:ext>
            </a:extLst>
          </p:cNvPr>
          <p:cNvGrpSpPr/>
          <p:nvPr/>
        </p:nvGrpSpPr>
        <p:grpSpPr>
          <a:xfrm>
            <a:off x="5571883" y="-3241576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B24C0B-6340-3082-8849-F7C61E5115D2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76BFA15-FBBD-0BC7-6CE7-293DA4880ED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BB37ACF-5D10-E482-959A-34E3F84B31F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409D38F-EB1D-6569-C7F5-2D1150746E1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1" name="모서리가 둥근 직사각형 30">
                      <a:extLst>
                        <a:ext uri="{FF2B5EF4-FFF2-40B4-BE49-F238E27FC236}">
                          <a16:creationId xmlns:a16="http://schemas.microsoft.com/office/drawing/2014/main" id="{13185CF9-1050-70BF-B6FA-E588AE9E8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2" name="그래픽 3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E8616D1-C6D1-1FA6-4D47-5BE24CF319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8248CB9B-A333-7402-0611-1411E4E72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4" name="그래픽 33" descr="태그 단색으로 채워진">
                      <a:extLst>
                        <a:ext uri="{FF2B5EF4-FFF2-40B4-BE49-F238E27FC236}">
                          <a16:creationId xmlns:a16="http://schemas.microsoft.com/office/drawing/2014/main" id="{414E0A0F-0058-6467-AF86-A2783491E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B8CAD2A-E755-B32E-BB64-3157BFF9C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5996BE2-4BAB-4306-E774-01A5296E88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7" name="모서리가 둥근 직사각형 36">
                      <a:extLst>
                        <a:ext uri="{FF2B5EF4-FFF2-40B4-BE49-F238E27FC236}">
                          <a16:creationId xmlns:a16="http://schemas.microsoft.com/office/drawing/2014/main" id="{794172FE-5A7C-9482-423D-0259F790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8" name="그림 37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D725894-E612-8697-81EE-4608511F9B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4026DA-1146-A11B-4DF4-EEA279CFAB0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6A6B61-512F-5665-4A8F-60915898861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9F1EB86-61A4-E8CF-103B-6E33AB7C2A8B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44B649CC-03EE-1383-393D-B98BFEE1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C0501F0-AEF4-7C60-A48E-21F31C2C7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1" name="그래픽 10" descr="사용자 단색으로 채워진">
                  <a:extLst>
                    <a:ext uri="{FF2B5EF4-FFF2-40B4-BE49-F238E27FC236}">
                      <a16:creationId xmlns:a16="http://schemas.microsoft.com/office/drawing/2014/main" id="{0F3FC0FB-311E-3FA4-E9F7-F05562A6D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체크리스트 단색으로 채워진">
                  <a:extLst>
                    <a:ext uri="{FF2B5EF4-FFF2-40B4-BE49-F238E27FC236}">
                      <a16:creationId xmlns:a16="http://schemas.microsoft.com/office/drawing/2014/main" id="{D069E312-8A41-86A1-F86B-BD137C31A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돋보기 단색으로 채워진">
                  <a:extLst>
                    <a:ext uri="{FF2B5EF4-FFF2-40B4-BE49-F238E27FC236}">
                      <a16:creationId xmlns:a16="http://schemas.microsoft.com/office/drawing/2014/main" id="{078B657B-A933-87E9-7571-B77F2637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주택 단색으로 채워진">
                  <a:extLst>
                    <a:ext uri="{FF2B5EF4-FFF2-40B4-BE49-F238E27FC236}">
                      <a16:creationId xmlns:a16="http://schemas.microsoft.com/office/drawing/2014/main" id="{9F22E50D-D021-A429-43C8-77E1F4A8B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DCDD94B-D2B1-7622-D4F2-015D311F5998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16A2CF-F7B5-F379-FD63-080FC0362FC0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060942-E006-4D75-D698-7B39A7E4E3E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A5BFEF-458A-13F9-4167-DCEDF931EA7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9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C8325CED-80C9-2CE4-D47B-5DE6E2441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47CAE5B-B3DE-B7CB-F7E3-C31F61765981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B3E9BF-FC06-C9BD-E249-F66CD0A78897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22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4469D3F7-10DE-B4B8-AD10-89BED35F73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908015-8971-E85C-7D73-93172DF7C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FA50ACC-B79A-F9DF-990B-E7304ED76D6E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14A4DF8-3FCF-1B88-3B7F-61E040DBD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DF75F-E2EA-306F-C376-71761853E196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7161-F3F5-C245-7A2C-FF8C0DDA5C7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C58ED94-1815-5F20-B4E2-C77438846ECC}"/>
              </a:ext>
            </a:extLst>
          </p:cNvPr>
          <p:cNvGrpSpPr/>
          <p:nvPr/>
        </p:nvGrpSpPr>
        <p:grpSpPr>
          <a:xfrm>
            <a:off x="5571883" y="2943509"/>
            <a:ext cx="3126895" cy="6069945"/>
            <a:chOff x="1091682" y="458380"/>
            <a:chExt cx="3004861" cy="6069945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B1B3955C-42A3-86C9-A10B-DEAAA651A2EE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4A32B351-49F4-D692-79AA-5D01BF8866B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AD8E2B4A-E9AA-48F7-F3B6-D487C85CAA43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849CD82B-C88E-D9E3-C03C-40D5BE85DD7F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92" name="그룹 191">
                      <a:extLst>
                        <a:ext uri="{FF2B5EF4-FFF2-40B4-BE49-F238E27FC236}">
                          <a16:creationId xmlns:a16="http://schemas.microsoft.com/office/drawing/2014/main" id="{4D9C2353-FB66-0B51-4200-C8E0F25A1E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95" name="모서리가 둥근 직사각형 194">
                        <a:extLst>
                          <a:ext uri="{FF2B5EF4-FFF2-40B4-BE49-F238E27FC236}">
                            <a16:creationId xmlns:a16="http://schemas.microsoft.com/office/drawing/2014/main" id="{D31A8755-3273-CDFB-A767-C870E9919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96" name="그래픽 195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4FBBA7D5-3AD5-7100-4334-C6A108C954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7" name="직사각형 196">
                        <a:extLst>
                          <a:ext uri="{FF2B5EF4-FFF2-40B4-BE49-F238E27FC236}">
                            <a16:creationId xmlns:a16="http://schemas.microsoft.com/office/drawing/2014/main" id="{F4D057F0-B7EF-68B4-B4C8-251AB13053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98" name="그래픽 197" descr="태그 단색으로 채워진">
                        <a:extLst>
                          <a:ext uri="{FF2B5EF4-FFF2-40B4-BE49-F238E27FC236}">
                            <a16:creationId xmlns:a16="http://schemas.microsoft.com/office/drawing/2014/main" id="{7B6B093F-98AC-86AA-7835-E875F987B4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9" name="TextBox 198">
                        <a:extLst>
                          <a:ext uri="{FF2B5EF4-FFF2-40B4-BE49-F238E27FC236}">
                            <a16:creationId xmlns:a16="http://schemas.microsoft.com/office/drawing/2014/main" id="{D376E22D-DDAF-1CA3-58C9-6726D7FEDF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00" name="TextBox 199">
                        <a:extLst>
                          <a:ext uri="{FF2B5EF4-FFF2-40B4-BE49-F238E27FC236}">
                            <a16:creationId xmlns:a16="http://schemas.microsoft.com/office/drawing/2014/main" id="{AC027064-D069-7F75-52D9-EA0F3E93E6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01" name="모서리가 둥근 직사각형 200">
                        <a:extLst>
                          <a:ext uri="{FF2B5EF4-FFF2-40B4-BE49-F238E27FC236}">
                            <a16:creationId xmlns:a16="http://schemas.microsoft.com/office/drawing/2014/main" id="{329E96B7-93F8-21B4-0963-B1AD932BEE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02" name="그림 201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4ADCA2B-4714-914D-741B-B7A49FE1E2C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93" name="TextBox 192">
                      <a:extLst>
                        <a:ext uri="{FF2B5EF4-FFF2-40B4-BE49-F238E27FC236}">
                          <a16:creationId xmlns:a16="http://schemas.microsoft.com/office/drawing/2014/main" id="{572626FB-EF56-05FA-E38F-9A6E0A8EC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94" name="직선 화살표 연결선 193">
                      <a:extLst>
                        <a:ext uri="{FF2B5EF4-FFF2-40B4-BE49-F238E27FC236}">
                          <a16:creationId xmlns:a16="http://schemas.microsoft.com/office/drawing/2014/main" id="{98CE7C5B-1F4E-F065-652E-34AE29FBDE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82" name="그래픽 181" descr="사용자 단색으로 채워진">
                    <a:extLst>
                      <a:ext uri="{FF2B5EF4-FFF2-40B4-BE49-F238E27FC236}">
                        <a16:creationId xmlns:a16="http://schemas.microsoft.com/office/drawing/2014/main" id="{5EC8EC65-721F-711A-734F-1BF98D6646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3" name="그래픽 182" descr="체크리스트 단색으로 채워진">
                    <a:extLst>
                      <a:ext uri="{FF2B5EF4-FFF2-40B4-BE49-F238E27FC236}">
                        <a16:creationId xmlns:a16="http://schemas.microsoft.com/office/drawing/2014/main" id="{90092B1A-6E65-79E9-3002-BE9B2B6AE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4" name="그래픽 183" descr="돋보기 단색으로 채워진">
                    <a:extLst>
                      <a:ext uri="{FF2B5EF4-FFF2-40B4-BE49-F238E27FC236}">
                        <a16:creationId xmlns:a16="http://schemas.microsoft.com/office/drawing/2014/main" id="{15340C11-1960-A389-4047-E905928C2E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5" name="그래픽 184" descr="주택 단색으로 채워진">
                    <a:extLst>
                      <a:ext uri="{FF2B5EF4-FFF2-40B4-BE49-F238E27FC236}">
                        <a16:creationId xmlns:a16="http://schemas.microsoft.com/office/drawing/2014/main" id="{0247118B-BDAA-9F3F-B7CB-39C68A83B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86" name="TextBox 185">
                    <a:extLst>
                      <a:ext uri="{FF2B5EF4-FFF2-40B4-BE49-F238E27FC236}">
                        <a16:creationId xmlns:a16="http://schemas.microsoft.com/office/drawing/2014/main" id="{83A383A4-6622-768F-86CA-ECEC56DC8CF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907FFB51-60D9-748B-265D-ACFF61DA29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D121934C-2770-B981-6419-783052579AE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EE45DD27-8903-3E26-ECB5-46E0B290E2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90" name="모서리가 둥근 직사각형 189">
                    <a:extLst>
                      <a:ext uri="{FF2B5EF4-FFF2-40B4-BE49-F238E27FC236}">
                        <a16:creationId xmlns:a16="http://schemas.microsoft.com/office/drawing/2014/main" id="{9C6C3471-6CD6-990A-49C0-E17565D7198D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/>
                      <a:t>강아지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1D1AFE5-FF02-64A3-F612-73135EAC940C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A87E87B2-634E-EB94-589C-0A958BF5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9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0E7C34F4-6253-C2F4-51F5-F4B2FA9BC3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0" name="모서리가 둥근 직사각형 179">
                  <a:extLst>
                    <a:ext uri="{FF2B5EF4-FFF2-40B4-BE49-F238E27FC236}">
                      <a16:creationId xmlns:a16="http://schemas.microsoft.com/office/drawing/2014/main" id="{B889DC70-7299-DCBB-3B05-68E0474D7DE1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/>
                    <a:t>고양이</a:t>
                  </a:r>
                  <a:endParaRPr kumimoji="1" lang="ko-Kore-KR" altLang="en-US" sz="900" dirty="0"/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9C5A650-712A-EF24-B948-32C72270679A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7AFDFF1-D7C2-76AA-7BC8-CE052D31DAF3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D5930B0-47A0-70FA-60C4-C126095660A4}"/>
              </a:ext>
            </a:extLst>
          </p:cNvPr>
          <p:cNvGrpSpPr/>
          <p:nvPr/>
        </p:nvGrpSpPr>
        <p:grpSpPr>
          <a:xfrm>
            <a:off x="8919640" y="2158324"/>
            <a:ext cx="3073252" cy="6086797"/>
            <a:chOff x="4562699" y="463426"/>
            <a:chExt cx="3073252" cy="608679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E8B9BCEC-EC2B-83B8-DD65-11679448DF1E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322CD36C-58A5-3FB3-D4E4-FA98496C42CB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209" name="그룹 208">
                  <a:extLst>
                    <a:ext uri="{FF2B5EF4-FFF2-40B4-BE49-F238E27FC236}">
                      <a16:creationId xmlns:a16="http://schemas.microsoft.com/office/drawing/2014/main" id="{7DA8C867-6537-3AD5-7E47-9804944B1BC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211" name="그룹 210">
                    <a:extLst>
                      <a:ext uri="{FF2B5EF4-FFF2-40B4-BE49-F238E27FC236}">
                        <a16:creationId xmlns:a16="http://schemas.microsoft.com/office/drawing/2014/main" id="{0241ADAA-19DF-366A-9723-88E42C69D2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213" name="그룹 212">
                      <a:extLst>
                        <a:ext uri="{FF2B5EF4-FFF2-40B4-BE49-F238E27FC236}">
                          <a16:creationId xmlns:a16="http://schemas.microsoft.com/office/drawing/2014/main" id="{CC6CCD71-A88A-A099-BDA7-AC0532B650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223" name="그룹 222">
                        <a:extLst>
                          <a:ext uri="{FF2B5EF4-FFF2-40B4-BE49-F238E27FC236}">
                            <a16:creationId xmlns:a16="http://schemas.microsoft.com/office/drawing/2014/main" id="{4B06486D-2DD5-EF21-4207-008C8B0406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226" name="모서리가 둥근 직사각형 225">
                          <a:extLst>
                            <a:ext uri="{FF2B5EF4-FFF2-40B4-BE49-F238E27FC236}">
                              <a16:creationId xmlns:a16="http://schemas.microsoft.com/office/drawing/2014/main" id="{D633DF94-0C99-09D7-F44D-5DA02D0228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27" name="그래픽 226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0B96DC38-1230-FEB5-1C9B-7D3DF3EEB2C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8" name="직사각형 227">
                          <a:extLst>
                            <a:ext uri="{FF2B5EF4-FFF2-40B4-BE49-F238E27FC236}">
                              <a16:creationId xmlns:a16="http://schemas.microsoft.com/office/drawing/2014/main" id="{F252383F-AF65-C139-07EE-AE0FF211B7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229" name="그래픽 228" descr="태그 단색으로 채워진">
                          <a:extLst>
                            <a:ext uri="{FF2B5EF4-FFF2-40B4-BE49-F238E27FC236}">
                              <a16:creationId xmlns:a16="http://schemas.microsoft.com/office/drawing/2014/main" id="{3A0986D6-1E1A-1574-6742-849560E283B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30" name="TextBox 229">
                          <a:extLst>
                            <a:ext uri="{FF2B5EF4-FFF2-40B4-BE49-F238E27FC236}">
                              <a16:creationId xmlns:a16="http://schemas.microsoft.com/office/drawing/2014/main" id="{5BEBE6D6-9CE1-5D31-DBAB-7FBBE72B211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231" name="TextBox 230">
                          <a:extLst>
                            <a:ext uri="{FF2B5EF4-FFF2-40B4-BE49-F238E27FC236}">
                              <a16:creationId xmlns:a16="http://schemas.microsoft.com/office/drawing/2014/main" id="{F8E60EE2-E469-BBBC-E369-1E7B5C06C4C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232" name="모서리가 둥근 직사각형 231">
                          <a:extLst>
                            <a:ext uri="{FF2B5EF4-FFF2-40B4-BE49-F238E27FC236}">
                              <a16:creationId xmlns:a16="http://schemas.microsoft.com/office/drawing/2014/main" id="{4EF44F45-3AAE-3A41-38FF-4534A79390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33" name="그림 232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4056EFB-B9B0-50C1-C7FB-CA6EC68287E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" name="TextBox 223">
                        <a:extLst>
                          <a:ext uri="{FF2B5EF4-FFF2-40B4-BE49-F238E27FC236}">
                            <a16:creationId xmlns:a16="http://schemas.microsoft.com/office/drawing/2014/main" id="{A6E321F9-FCEB-85D5-5A0E-60B5E558E9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225" name="직선 화살표 연결선 224">
                        <a:extLst>
                          <a:ext uri="{FF2B5EF4-FFF2-40B4-BE49-F238E27FC236}">
                            <a16:creationId xmlns:a16="http://schemas.microsoft.com/office/drawing/2014/main" id="{A71E6075-CF56-1066-EFAE-B3062AE157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14" name="그래픽 213" descr="사용자 단색으로 채워진">
                      <a:extLst>
                        <a:ext uri="{FF2B5EF4-FFF2-40B4-BE49-F238E27FC236}">
                          <a16:creationId xmlns:a16="http://schemas.microsoft.com/office/drawing/2014/main" id="{363D55AB-14CB-077C-26C2-48FF070721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" name="그래픽 214" descr="체크리스트 단색으로 채워진">
                      <a:extLst>
                        <a:ext uri="{FF2B5EF4-FFF2-40B4-BE49-F238E27FC236}">
                          <a16:creationId xmlns:a16="http://schemas.microsoft.com/office/drawing/2014/main" id="{432475EE-A19D-6D1F-89F1-481A8244C7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6" name="그래픽 215" descr="돋보기 단색으로 채워진">
                      <a:extLst>
                        <a:ext uri="{FF2B5EF4-FFF2-40B4-BE49-F238E27FC236}">
                          <a16:creationId xmlns:a16="http://schemas.microsoft.com/office/drawing/2014/main" id="{59749A03-4539-0155-30D5-4FDB1473D8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7" name="그래픽 216" descr="주택 단색으로 채워진">
                      <a:extLst>
                        <a:ext uri="{FF2B5EF4-FFF2-40B4-BE49-F238E27FC236}">
                          <a16:creationId xmlns:a16="http://schemas.microsoft.com/office/drawing/2014/main" id="{1F205F71-FDB3-2EFA-29C8-0DEB6D5E33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FF8E9C94-2E2E-62CA-78D5-264B561E45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53CB66A6-539C-4F21-F433-B8D4A86CC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7F069B27-2CF3-A60F-A680-FB0CD1211A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1" name="TextBox 220">
                      <a:extLst>
                        <a:ext uri="{FF2B5EF4-FFF2-40B4-BE49-F238E27FC236}">
                          <a16:creationId xmlns:a16="http://schemas.microsoft.com/office/drawing/2014/main" id="{6DDA83E4-765C-C5A8-EB46-A7AF85E5F9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0C61F951-295A-2300-FAB2-4374C9C62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212" name="직선 화살표 연결선 211">
                    <a:extLst>
                      <a:ext uri="{FF2B5EF4-FFF2-40B4-BE49-F238E27FC236}">
                        <a16:creationId xmlns:a16="http://schemas.microsoft.com/office/drawing/2014/main" id="{AB9CA5B6-F8D2-BBED-AF37-A53AD3B43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68E3C82-2E53-2D94-7C5B-A79B83492FE7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7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5A0DCB42-F7A5-384A-8431-604E2F568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04264C28-BCB5-5177-1668-C656BD0F1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EF18DC8-6E12-632C-A684-42B39B6097B5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7AD3FCE-93B9-94BD-E5F4-215E7E2AD9A7}"/>
              </a:ext>
            </a:extLst>
          </p:cNvPr>
          <p:cNvGrpSpPr/>
          <p:nvPr/>
        </p:nvGrpSpPr>
        <p:grpSpPr>
          <a:xfrm>
            <a:off x="8903994" y="-4018556"/>
            <a:ext cx="3004861" cy="6069945"/>
            <a:chOff x="1091682" y="458380"/>
            <a:chExt cx="3004861" cy="6069945"/>
          </a:xfrm>
        </p:grpSpPr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B37BAA9E-909A-7254-21E1-4ED7829A6434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238" name="그룹 237">
                <a:extLst>
                  <a:ext uri="{FF2B5EF4-FFF2-40B4-BE49-F238E27FC236}">
                    <a16:creationId xmlns:a16="http://schemas.microsoft.com/office/drawing/2014/main" id="{C0842375-1236-F560-F520-9632EB977AC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D0C4E248-B493-B448-2A2F-21F3CFABFB91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244" name="그룹 243">
                    <a:extLst>
                      <a:ext uri="{FF2B5EF4-FFF2-40B4-BE49-F238E27FC236}">
                        <a16:creationId xmlns:a16="http://schemas.microsoft.com/office/drawing/2014/main" id="{FFC313FB-CA43-BF49-90DE-ECF588E35CD2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255" name="그룹 254">
                      <a:extLst>
                        <a:ext uri="{FF2B5EF4-FFF2-40B4-BE49-F238E27FC236}">
                          <a16:creationId xmlns:a16="http://schemas.microsoft.com/office/drawing/2014/main" id="{6BC024A1-5D73-860A-F08B-8B00CA0ACA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258" name="모서리가 둥근 직사각형 257">
                        <a:extLst>
                          <a:ext uri="{FF2B5EF4-FFF2-40B4-BE49-F238E27FC236}">
                            <a16:creationId xmlns:a16="http://schemas.microsoft.com/office/drawing/2014/main" id="{6BB933A4-E558-6E86-88D9-9DC48142A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59" name="그래픽 2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6260428A-89FD-6B8A-5EAD-254CAAE3E35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0" name="직사각형 259">
                        <a:extLst>
                          <a:ext uri="{FF2B5EF4-FFF2-40B4-BE49-F238E27FC236}">
                            <a16:creationId xmlns:a16="http://schemas.microsoft.com/office/drawing/2014/main" id="{EE250C9C-0291-309D-7120-F2E07A69EA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261" name="그래픽 260" descr="태그 단색으로 채워진">
                        <a:extLst>
                          <a:ext uri="{FF2B5EF4-FFF2-40B4-BE49-F238E27FC236}">
                            <a16:creationId xmlns:a16="http://schemas.microsoft.com/office/drawing/2014/main" id="{A5B63CD9-3F12-6C25-EA97-11143BF32C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2" name="TextBox 261">
                        <a:extLst>
                          <a:ext uri="{FF2B5EF4-FFF2-40B4-BE49-F238E27FC236}">
                            <a16:creationId xmlns:a16="http://schemas.microsoft.com/office/drawing/2014/main" id="{545CC623-6EC6-3F82-47C0-0603D21137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63" name="TextBox 262">
                        <a:extLst>
                          <a:ext uri="{FF2B5EF4-FFF2-40B4-BE49-F238E27FC236}">
                            <a16:creationId xmlns:a16="http://schemas.microsoft.com/office/drawing/2014/main" id="{2C371E66-D095-3F62-46F1-B859D35F84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64" name="모서리가 둥근 직사각형 263">
                        <a:extLst>
                          <a:ext uri="{FF2B5EF4-FFF2-40B4-BE49-F238E27FC236}">
                            <a16:creationId xmlns:a16="http://schemas.microsoft.com/office/drawing/2014/main" id="{7777C33D-5C54-C18A-A08F-EE197EF9AC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65" name="그림 2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04F90A7-2809-01B2-DE07-AA04367C33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6" name="TextBox 255">
                      <a:extLst>
                        <a:ext uri="{FF2B5EF4-FFF2-40B4-BE49-F238E27FC236}">
                          <a16:creationId xmlns:a16="http://schemas.microsoft.com/office/drawing/2014/main" id="{6B32F008-1B14-A346-4A08-A85809EA9D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257" name="직선 화살표 연결선 256">
                      <a:extLst>
                        <a:ext uri="{FF2B5EF4-FFF2-40B4-BE49-F238E27FC236}">
                          <a16:creationId xmlns:a16="http://schemas.microsoft.com/office/drawing/2014/main" id="{94325D6B-7FD4-B123-BED4-F996AB708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45" name="그래픽 244" descr="사용자 단색으로 채워진">
                    <a:extLst>
                      <a:ext uri="{FF2B5EF4-FFF2-40B4-BE49-F238E27FC236}">
                        <a16:creationId xmlns:a16="http://schemas.microsoft.com/office/drawing/2014/main" id="{6994E888-2842-EDEA-2A9A-A198D9D7BE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6" name="그래픽 245" descr="체크리스트 단색으로 채워진">
                    <a:extLst>
                      <a:ext uri="{FF2B5EF4-FFF2-40B4-BE49-F238E27FC236}">
                        <a16:creationId xmlns:a16="http://schemas.microsoft.com/office/drawing/2014/main" id="{B55FEF25-0A05-3410-2951-35857511BF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7" name="그래픽 246" descr="돋보기 단색으로 채워진">
                    <a:extLst>
                      <a:ext uri="{FF2B5EF4-FFF2-40B4-BE49-F238E27FC236}">
                        <a16:creationId xmlns:a16="http://schemas.microsoft.com/office/drawing/2014/main" id="{6EF9B026-66AA-8CFD-F33F-03391B9C97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8" name="그래픽 247" descr="주택 단색으로 채워진">
                    <a:extLst>
                      <a:ext uri="{FF2B5EF4-FFF2-40B4-BE49-F238E27FC236}">
                        <a16:creationId xmlns:a16="http://schemas.microsoft.com/office/drawing/2014/main" id="{FFC9ACE4-7513-EB3B-AD94-B3A4B8A85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4E67C88A-EF18-5923-2C6D-89515E9F3F4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40E02EA2-8CDC-BFE9-A94B-E39F10E73A7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4AA48CDC-FB0F-59F5-EC2A-3545EA761B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36FE13F6-0C06-2622-B153-330FFD66A5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3" name="모서리가 둥근 직사각형 252">
                    <a:extLst>
                      <a:ext uri="{FF2B5EF4-FFF2-40B4-BE49-F238E27FC236}">
                        <a16:creationId xmlns:a16="http://schemas.microsoft.com/office/drawing/2014/main" id="{1A0B9264-76ED-BC4D-7B3B-3A42279B8572}"/>
                      </a:ext>
                    </a:extLst>
                  </p:cNvPr>
                  <p:cNvSpPr/>
                  <p:nvPr/>
                </p:nvSpPr>
                <p:spPr>
                  <a:xfrm>
                    <a:off x="2803245" y="510939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60090B92-FE0F-2255-A884-4D27127D8EF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241" name="직선 화살표 연결선 240">
                  <a:extLst>
                    <a:ext uri="{FF2B5EF4-FFF2-40B4-BE49-F238E27FC236}">
                      <a16:creationId xmlns:a16="http://schemas.microsoft.com/office/drawing/2014/main" id="{2B081466-D9ED-8366-3F4C-9575D2DE1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2A1FB546-F9A2-E7E5-4F1B-F32C446DD6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58067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3" name="모서리가 둥근 직사각형 242">
                  <a:extLst>
                    <a:ext uri="{FF2B5EF4-FFF2-40B4-BE49-F238E27FC236}">
                      <a16:creationId xmlns:a16="http://schemas.microsoft.com/office/drawing/2014/main" id="{5DD43A7C-461A-54A4-182F-23F56A231BA6}"/>
                    </a:ext>
                  </a:extLst>
                </p:cNvPr>
                <p:cNvSpPr/>
                <p:nvPr/>
              </p:nvSpPr>
              <p:spPr>
                <a:xfrm>
                  <a:off x="2647060" y="512182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4D6C7BCB-DCF4-6682-C8EF-8517BCCD0D68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0410CA69-3BBD-CB3B-91B6-19F93D2E101D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28F1DE94-2B61-4937-DDC2-538A953910E0}"/>
              </a:ext>
            </a:extLst>
          </p:cNvPr>
          <p:cNvSpPr txBox="1"/>
          <p:nvPr/>
        </p:nvSpPr>
        <p:spPr>
          <a:xfrm>
            <a:off x="677719" y="1446331"/>
            <a:ext cx="4277075" cy="465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[IT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뉴스 기사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박진영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"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국내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스타트업 성장에 </a:t>
            </a:r>
            <a:r>
              <a:rPr lang="ko-KR" alt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한계多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…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인력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·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확보 관건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“</a:t>
            </a:r>
          </a:p>
          <a:p>
            <a:pPr algn="ctr">
              <a:lnSpc>
                <a:spcPct val="120000"/>
              </a:lnSpc>
            </a:pPr>
            <a:endParaRPr lang="en-US" altLang="ko-KR" sz="1400" i="1" dirty="0">
              <a:solidFill>
                <a:schemeClr val="tx1">
                  <a:lumMod val="75000"/>
                  <a:lumOff val="2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Wingdings" panose="05000000000000000000" pitchFamily="2" charset="2"/>
              </a:rPr>
              <a:t>[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Journal of Psychiatric Research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KyuMan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-Han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Wingdings" panose="05000000000000000000" pitchFamily="2" charset="2"/>
              </a:rPr>
              <a:t>]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Wingdings" panose="05000000000000000000" pitchFamily="2" charset="2"/>
              </a:rPr>
              <a:t>“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다양한 사회활동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 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노인우울증 위험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1/4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로 낮춰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…”</a:t>
            </a:r>
          </a:p>
          <a:p>
            <a:pPr algn="ctr">
              <a:lnSpc>
                <a:spcPct val="120000"/>
              </a:lnSpc>
            </a:pPr>
            <a:endParaRPr lang="en-US" altLang="ko-KR" sz="1400" i="1" dirty="0">
              <a:solidFill>
                <a:schemeClr val="tx1">
                  <a:lumMod val="75000"/>
                  <a:lumOff val="2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이상철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 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"</a:t>
            </a:r>
            <a:r>
              <a:rPr kumimoji="1" lang="ko-KR" alt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농촌 노인의 객관적 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· </a:t>
            </a:r>
            <a:r>
              <a:rPr kumimoji="1" lang="ko-KR" alt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주관적 사회적 고립이 우울증과 치매와의 관계에 미치는 영향 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 </a:t>
            </a:r>
            <a:r>
              <a:rPr kumimoji="1" lang="ko-KR" altLang="en-US" sz="13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패널다항로짓분석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." 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한국사회복지학회 학술대회 자료집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2017.10 (2017): 1804-1833.</a:t>
            </a:r>
          </a:p>
          <a:p>
            <a:pPr algn="ctr">
              <a:lnSpc>
                <a:spcPct val="120000"/>
              </a:lnSpc>
            </a:pP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2011, Semi-Supervised Consensus Labeling for Crowdsourcing,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http://www.cs.columbia.edu/~prokofieva/CandidacyPapers/Tang_Crowd.pdf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endParaRPr lang="ko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endParaRPr kumimoji="1" lang="en-US" altLang="ko-KR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F227CF0-AAB0-4545-8240-2482198DB259}"/>
              </a:ext>
            </a:extLst>
          </p:cNvPr>
          <p:cNvSpPr txBox="1"/>
          <p:nvPr/>
        </p:nvSpPr>
        <p:spPr>
          <a:xfrm>
            <a:off x="972275" y="717320"/>
            <a:ext cx="3713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레퍼런스</a:t>
            </a:r>
            <a:endParaRPr kumimoji="1" lang="en-US" altLang="ko-KR" sz="32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783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0"/>
            <a:ext cx="12192001" cy="22478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8B26C-FEEA-B190-4DA5-6F07E12E26D2}"/>
              </a:ext>
            </a:extLst>
          </p:cNvPr>
          <p:cNvSpPr txBox="1"/>
          <p:nvPr/>
        </p:nvSpPr>
        <p:spPr>
          <a:xfrm>
            <a:off x="3643044" y="1259131"/>
            <a:ext cx="485276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48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3F328-A796-CEA9-8C8D-EC6E35656624}"/>
              </a:ext>
            </a:extLst>
          </p:cNvPr>
          <p:cNvSpPr txBox="1"/>
          <p:nvPr/>
        </p:nvSpPr>
        <p:spPr>
          <a:xfrm>
            <a:off x="1051136" y="5611680"/>
            <a:ext cx="176503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기획자</a:t>
            </a: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b="1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나유경</a:t>
            </a:r>
            <a:endParaRPr kumimoji="1" lang="en-US" altLang="ko-KR" sz="24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42D60-44A1-D55A-1575-F1AF5E98E1AE}"/>
              </a:ext>
            </a:extLst>
          </p:cNvPr>
          <p:cNvSpPr txBox="1"/>
          <p:nvPr/>
        </p:nvSpPr>
        <p:spPr>
          <a:xfrm>
            <a:off x="9347958" y="5628838"/>
            <a:ext cx="21745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디자이너</a:t>
            </a: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b="1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서유리</a:t>
            </a:r>
            <a:endParaRPr kumimoji="1" lang="en-US" altLang="ko-KR" sz="24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2E8CDF-54B5-A34C-5B2F-35B3EFF4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40" y="3021496"/>
            <a:ext cx="2479027" cy="23996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F7EA45-1813-3176-FAAA-907BB112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3" y="2438377"/>
            <a:ext cx="3279637" cy="32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1C7EAB-8460-86C4-4447-AA57BA43C3E0}"/>
              </a:ext>
            </a:extLst>
          </p:cNvPr>
          <p:cNvSpPr txBox="1"/>
          <p:nvPr/>
        </p:nvSpPr>
        <p:spPr>
          <a:xfrm>
            <a:off x="6568038" y="5628838"/>
            <a:ext cx="176503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개발자</a:t>
            </a: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b="1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정지운</a:t>
            </a:r>
            <a:endParaRPr kumimoji="1" lang="en-US" altLang="ko-KR" sz="24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7FA585-68D3-ACBB-929E-97A86F4A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165" y="2866368"/>
            <a:ext cx="2709862" cy="27098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685B46-B242-31B1-693B-F3BC16A4F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028" l="10000" r="90000">
                        <a14:foregroundMark x1="52917" y1="82778" x2="52917" y2="82778"/>
                        <a14:foregroundMark x1="45139" y1="68333" x2="22778" y2="86806"/>
                        <a14:foregroundMark x1="52917" y1="72222" x2="66944" y2="84861"/>
                        <a14:foregroundMark x1="66944" y1="84861" x2="69167" y2="99028"/>
                        <a14:foregroundMark x1="52917" y1="58194" x2="50139" y2="6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177" y="2711241"/>
            <a:ext cx="2709862" cy="270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4DF63C-5A7B-F5F0-01B9-6371E1D0EF2F}"/>
              </a:ext>
            </a:extLst>
          </p:cNvPr>
          <p:cNvSpPr txBox="1"/>
          <p:nvPr/>
        </p:nvSpPr>
        <p:spPr>
          <a:xfrm>
            <a:off x="3690319" y="5611680"/>
            <a:ext cx="176503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개발자</a:t>
            </a: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b="1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김한영</a:t>
            </a:r>
            <a:endParaRPr kumimoji="1" lang="en-US" altLang="ko-KR" sz="24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579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825467-B21E-4123-A68D-E4F6AA80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279892-5340-17A2-7D6B-A090DBA9C026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A41899-C349-22FE-EE73-ED2E9A64779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Over.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질의응답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600C22D-9599-4686-1812-86BD45191601}"/>
              </a:ext>
            </a:extLst>
          </p:cNvPr>
          <p:cNvSpPr/>
          <p:nvPr/>
        </p:nvSpPr>
        <p:spPr>
          <a:xfrm>
            <a:off x="1938589" y="3264196"/>
            <a:ext cx="1085246" cy="4618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노지작물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00419F3-91E1-88A5-2D37-898530E7BDF6}"/>
              </a:ext>
            </a:extLst>
          </p:cNvPr>
          <p:cNvSpPr/>
          <p:nvPr/>
        </p:nvSpPr>
        <p:spPr>
          <a:xfrm>
            <a:off x="9179667" y="2709863"/>
            <a:ext cx="1085246" cy="4618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초기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4B68E64-1ECD-64A7-4C71-69C497816DBD}"/>
              </a:ext>
            </a:extLst>
          </p:cNvPr>
          <p:cNvSpPr/>
          <p:nvPr/>
        </p:nvSpPr>
        <p:spPr>
          <a:xfrm>
            <a:off x="7045663" y="2802388"/>
            <a:ext cx="1085246" cy="46180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해충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3E5E06E-BB48-AA44-79D7-30A862650869}"/>
              </a:ext>
            </a:extLst>
          </p:cNvPr>
          <p:cNvSpPr/>
          <p:nvPr/>
        </p:nvSpPr>
        <p:spPr>
          <a:xfrm>
            <a:off x="7045663" y="3631502"/>
            <a:ext cx="1085246" cy="46180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질병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6EC6086A-5A97-AC60-EE1F-45C22B170143}"/>
              </a:ext>
            </a:extLst>
          </p:cNvPr>
          <p:cNvSpPr/>
          <p:nvPr/>
        </p:nvSpPr>
        <p:spPr>
          <a:xfrm>
            <a:off x="3588037" y="4660413"/>
            <a:ext cx="1085246" cy="46180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콩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0E96749C-7BCD-B813-6782-6AA16925C141}"/>
              </a:ext>
            </a:extLst>
          </p:cNvPr>
          <p:cNvSpPr/>
          <p:nvPr/>
        </p:nvSpPr>
        <p:spPr>
          <a:xfrm>
            <a:off x="3588037" y="3375186"/>
            <a:ext cx="1085246" cy="46180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배추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1107CBB8-5E91-CB2D-E91A-81212FB0AB17}"/>
              </a:ext>
            </a:extLst>
          </p:cNvPr>
          <p:cNvSpPr/>
          <p:nvPr/>
        </p:nvSpPr>
        <p:spPr>
          <a:xfrm>
            <a:off x="3588037" y="4004667"/>
            <a:ext cx="1085246" cy="46180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옥수수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C322AB51-A263-B499-35DA-26EB1B47E45A}"/>
              </a:ext>
            </a:extLst>
          </p:cNvPr>
          <p:cNvSpPr/>
          <p:nvPr/>
        </p:nvSpPr>
        <p:spPr>
          <a:xfrm>
            <a:off x="3588037" y="2665986"/>
            <a:ext cx="1085246" cy="46180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감자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94FE1C2-472C-772C-25DA-5F89DF9B3A2F}"/>
              </a:ext>
            </a:extLst>
          </p:cNvPr>
          <p:cNvSpPr/>
          <p:nvPr/>
        </p:nvSpPr>
        <p:spPr>
          <a:xfrm>
            <a:off x="3588037" y="1925515"/>
            <a:ext cx="1085246" cy="46180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오이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01E4FD22-5B42-F3F2-5DB3-4721740156F1}"/>
              </a:ext>
            </a:extLst>
          </p:cNvPr>
          <p:cNvSpPr/>
          <p:nvPr/>
        </p:nvSpPr>
        <p:spPr>
          <a:xfrm>
            <a:off x="5377982" y="3281566"/>
            <a:ext cx="1085246" cy="4618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비정상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9192B447-2BFB-1ED3-03DB-C6616307ADC9}"/>
              </a:ext>
            </a:extLst>
          </p:cNvPr>
          <p:cNvSpPr/>
          <p:nvPr/>
        </p:nvSpPr>
        <p:spPr>
          <a:xfrm>
            <a:off x="5377982" y="2286575"/>
            <a:ext cx="1085246" cy="4618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정상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E47FBE7-42AC-8B22-217C-89A3AAC65B9B}"/>
              </a:ext>
            </a:extLst>
          </p:cNvPr>
          <p:cNvSpPr/>
          <p:nvPr/>
        </p:nvSpPr>
        <p:spPr>
          <a:xfrm>
            <a:off x="7045663" y="4449105"/>
            <a:ext cx="1085246" cy="46180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충해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1B8F533B-AF8C-82ED-0B52-A365050E6FCC}"/>
              </a:ext>
            </a:extLst>
          </p:cNvPr>
          <p:cNvSpPr/>
          <p:nvPr/>
        </p:nvSpPr>
        <p:spPr>
          <a:xfrm>
            <a:off x="9193805" y="3451594"/>
            <a:ext cx="1085246" cy="4618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중기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0DDE2F1F-1329-9091-1C3C-D013E23B3F40}"/>
              </a:ext>
            </a:extLst>
          </p:cNvPr>
          <p:cNvSpPr/>
          <p:nvPr/>
        </p:nvSpPr>
        <p:spPr>
          <a:xfrm>
            <a:off x="9193805" y="4198311"/>
            <a:ext cx="1085246" cy="4618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말기</a:t>
            </a:r>
            <a:endParaRPr kumimoji="1" lang="ko-Kore-KR" alt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5E95366-A47E-8668-FCC5-224D59E6EFA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3023835" y="2156419"/>
            <a:ext cx="564202" cy="1356051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3F948B-2062-7DEB-CFD2-C7C1A6C2E20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3032951" y="2896890"/>
            <a:ext cx="555086" cy="598210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5CFA49A-D00B-C4D7-FD90-01D162A567CA}"/>
              </a:ext>
            </a:extLst>
          </p:cNvPr>
          <p:cNvCxnSpPr>
            <a:cxnSpLocks/>
          </p:cNvCxnSpPr>
          <p:nvPr/>
        </p:nvCxnSpPr>
        <p:spPr>
          <a:xfrm flipH="1" flipV="1">
            <a:off x="3023974" y="3518834"/>
            <a:ext cx="554947" cy="90195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01CB66D-4E5C-216F-AAD9-567B0DFD18DE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3032951" y="3512470"/>
            <a:ext cx="555086" cy="723101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D15E5CB-C2DD-6F86-956B-6D31636F6901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3023835" y="3495100"/>
            <a:ext cx="555086" cy="1428237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D5E52EA-156C-3EFC-38F7-3A009CCBBCAC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4670017" y="2517479"/>
            <a:ext cx="707965" cy="1097056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1F7837-E190-B8FC-A723-6C6E861EB204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668240" y="3512470"/>
            <a:ext cx="709742" cy="119032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BF61854-1D06-6B96-F5BC-4ACB44F8EAD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466029" y="3033292"/>
            <a:ext cx="579634" cy="461808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85B0434-8512-6397-7DA3-204285BE4726}"/>
              </a:ext>
            </a:extLst>
          </p:cNvPr>
          <p:cNvCxnSpPr>
            <a:cxnSpLocks/>
            <a:stCxn id="20" idx="1"/>
            <a:endCxn id="40" idx="3"/>
          </p:cNvCxnSpPr>
          <p:nvPr/>
        </p:nvCxnSpPr>
        <p:spPr>
          <a:xfrm flipH="1" flipV="1">
            <a:off x="6463228" y="3512470"/>
            <a:ext cx="582435" cy="349936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AB40FF-B03C-A16B-658E-2EFA3EA2BA97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6466029" y="3513821"/>
            <a:ext cx="579634" cy="1166188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1D2CC26-739C-814E-55FF-40E1BE8CAC90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8118280" y="2940767"/>
            <a:ext cx="1061387" cy="120538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2B3FCAA-32AD-05CB-5281-99CB5B8DC4F5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8130909" y="3066542"/>
            <a:ext cx="1062896" cy="615956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D7FAAB3-ADB2-F585-08F3-D228AA2E2AA6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8146341" y="3061053"/>
            <a:ext cx="1047464" cy="1368162"/>
          </a:xfrm>
          <a:prstGeom prst="straightConnector1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DBCD92-01C8-8584-9A2C-7102EEDEC3C8}"/>
              </a:ext>
            </a:extLst>
          </p:cNvPr>
          <p:cNvSpPr txBox="1"/>
          <p:nvPr/>
        </p:nvSpPr>
        <p:spPr>
          <a:xfrm>
            <a:off x="1641416" y="5536992"/>
            <a:ext cx="924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분류 작업의 반복만으로도 양질의 데이터셋 구축이 가능합니다</a:t>
            </a:r>
            <a:endParaRPr kumimoji="1" lang="en-US" altLang="ko-KR" sz="28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2115A3-F873-40C8-EA22-4ADFC6ACAB5D}"/>
              </a:ext>
            </a:extLst>
          </p:cNvPr>
          <p:cNvSpPr txBox="1"/>
          <p:nvPr/>
        </p:nvSpPr>
        <p:spPr>
          <a:xfrm>
            <a:off x="5466744" y="569032"/>
            <a:ext cx="6669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Hub 노지 작물 해충 진단 데이터(https://aihub.or.kr/aihubdata/data/view.do?currMenu=115&amp;topMenu=100)</a:t>
            </a:r>
          </a:p>
        </p:txBody>
      </p:sp>
    </p:spTree>
    <p:extLst>
      <p:ext uri="{BB962C8B-B14F-4D97-AF65-F5344CB8AC3E}">
        <p14:creationId xmlns:p14="http://schemas.microsoft.com/office/powerpoint/2010/main" val="2570524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03B53-203F-8369-684F-60472589A673}"/>
              </a:ext>
            </a:extLst>
          </p:cNvPr>
          <p:cNvSpPr txBox="1"/>
          <p:nvPr/>
        </p:nvSpPr>
        <p:spPr>
          <a:xfrm>
            <a:off x="10289345" y="103426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3F89C0-BD2E-9313-24D5-92A63B3FB4FA}"/>
              </a:ext>
            </a:extLst>
          </p:cNvPr>
          <p:cNvSpPr/>
          <p:nvPr/>
        </p:nvSpPr>
        <p:spPr>
          <a:xfrm>
            <a:off x="0" y="6383137"/>
            <a:ext cx="12192000" cy="474863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44AB-6363-6B3A-EF4F-D543AFD4B735}"/>
              </a:ext>
            </a:extLst>
          </p:cNvPr>
          <p:cNvSpPr txBox="1"/>
          <p:nvPr/>
        </p:nvSpPr>
        <p:spPr>
          <a:xfrm>
            <a:off x="906467" y="862798"/>
            <a:ext cx="2295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</a:p>
          <a:p>
            <a:r>
              <a:rPr kumimoji="1" lang="ko-KR" altLang="en-US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목차</a:t>
            </a:r>
            <a:endParaRPr kumimoji="1" lang="en-US" altLang="ko-Kore-KR" sz="4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97F20-189B-C83F-F7C9-932CB478EF3B}"/>
              </a:ext>
            </a:extLst>
          </p:cNvPr>
          <p:cNvSpPr txBox="1"/>
          <p:nvPr/>
        </p:nvSpPr>
        <p:spPr>
          <a:xfrm>
            <a:off x="4298058" y="946948"/>
            <a:ext cx="3681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Introduction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도입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46BA5-0286-F3AE-FCF2-16CBBA6DC16B}"/>
              </a:ext>
            </a:extLst>
          </p:cNvPr>
          <p:cNvSpPr txBox="1"/>
          <p:nvPr/>
        </p:nvSpPr>
        <p:spPr>
          <a:xfrm>
            <a:off x="7616254" y="946948"/>
            <a:ext cx="30274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Environmental analysis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3577C-689B-AE69-44D2-0D7B0EDB72F6}"/>
              </a:ext>
            </a:extLst>
          </p:cNvPr>
          <p:cNvSpPr txBox="1"/>
          <p:nvPr/>
        </p:nvSpPr>
        <p:spPr>
          <a:xfrm>
            <a:off x="4298058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Product/Service 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비교분석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시연영상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FC7-DFE8-876E-7E3A-6BE69555A01F}"/>
              </a:ext>
            </a:extLst>
          </p:cNvPr>
          <p:cNvSpPr txBox="1"/>
          <p:nvPr/>
        </p:nvSpPr>
        <p:spPr>
          <a:xfrm>
            <a:off x="7616254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Expected Result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57C9DC-5CA2-60EB-CBF7-BFDD7C197FB0}"/>
              </a:ext>
            </a:extLst>
          </p:cNvPr>
          <p:cNvCxnSpPr>
            <a:cxnSpLocks/>
          </p:cNvCxnSpPr>
          <p:nvPr/>
        </p:nvCxnSpPr>
        <p:spPr>
          <a:xfrm>
            <a:off x="4373316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9901E3-44C8-A005-3D69-51CC55225ECC}"/>
              </a:ext>
            </a:extLst>
          </p:cNvPr>
          <p:cNvCxnSpPr>
            <a:cxnSpLocks/>
          </p:cNvCxnSpPr>
          <p:nvPr/>
        </p:nvCxnSpPr>
        <p:spPr>
          <a:xfrm>
            <a:off x="7636349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ABA7DC-8D9D-47F7-A1F1-B0F1F1526F32}"/>
              </a:ext>
            </a:extLst>
          </p:cNvPr>
          <p:cNvCxnSpPr>
            <a:cxnSpLocks/>
          </p:cNvCxnSpPr>
          <p:nvPr/>
        </p:nvCxnSpPr>
        <p:spPr>
          <a:xfrm>
            <a:off x="4373316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8CEB9B-34C2-2068-A2A7-A147A52584C6}"/>
              </a:ext>
            </a:extLst>
          </p:cNvPr>
          <p:cNvCxnSpPr>
            <a:cxnSpLocks/>
          </p:cNvCxnSpPr>
          <p:nvPr/>
        </p:nvCxnSpPr>
        <p:spPr>
          <a:xfrm>
            <a:off x="7636349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3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09AF-ACD6-448C-AC04-95A2D087F7B1}"/>
              </a:ext>
            </a:extLst>
          </p:cNvPr>
          <p:cNvSpPr txBox="1"/>
          <p:nvPr/>
        </p:nvSpPr>
        <p:spPr>
          <a:xfrm>
            <a:off x="10336094" y="655583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885D2-2E78-24A9-7178-A5308AE9E2E1}"/>
              </a:ext>
            </a:extLst>
          </p:cNvPr>
          <p:cNvSpPr txBox="1"/>
          <p:nvPr/>
        </p:nvSpPr>
        <p:spPr>
          <a:xfrm>
            <a:off x="865999" y="3087666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Data Labeling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92572-3088-54CC-11D6-483CCB416503}"/>
              </a:ext>
            </a:extLst>
          </p:cNvPr>
          <p:cNvSpPr txBox="1"/>
          <p:nvPr/>
        </p:nvSpPr>
        <p:spPr>
          <a:xfrm>
            <a:off x="1073954" y="3756676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인공지능을 똑똑하게 만드는 작업</a:t>
            </a:r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3964C0-AF61-A132-8436-D1105DB21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925" y="522968"/>
            <a:ext cx="6358374" cy="5889181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0FC0475F-9CEF-0E5F-14E2-5E4E2BCED109}"/>
              </a:ext>
            </a:extLst>
          </p:cNvPr>
          <p:cNvSpPr/>
          <p:nvPr/>
        </p:nvSpPr>
        <p:spPr>
          <a:xfrm>
            <a:off x="5560827" y="946296"/>
            <a:ext cx="4167963" cy="531630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4E3A1519-F0D3-292F-17D9-F24E3F42D30B}"/>
              </a:ext>
            </a:extLst>
          </p:cNvPr>
          <p:cNvSpPr/>
          <p:nvPr/>
        </p:nvSpPr>
        <p:spPr>
          <a:xfrm>
            <a:off x="9693349" y="5415537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FD085564-8FDE-8395-E44F-5C6C7E5D09D3}"/>
              </a:ext>
            </a:extLst>
          </p:cNvPr>
          <p:cNvSpPr/>
          <p:nvPr/>
        </p:nvSpPr>
        <p:spPr>
          <a:xfrm>
            <a:off x="5560827" y="5880518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F6CF3-E54C-569E-51C0-2679065ADF85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도입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545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D812A3-90E1-04FE-A28F-EAEF12A3597C}"/>
              </a:ext>
            </a:extLst>
          </p:cNvPr>
          <p:cNvSpPr txBox="1"/>
          <p:nvPr/>
        </p:nvSpPr>
        <p:spPr>
          <a:xfrm>
            <a:off x="136580" y="1998811"/>
            <a:ext cx="7962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AI</a:t>
            </a:r>
            <a:r>
              <a:rPr kumimoji="1" lang="ko-KR" altLang="en-US" sz="28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 학습용 </a:t>
            </a:r>
            <a:r>
              <a:rPr kumimoji="1" lang="ko-KR" altLang="en-US" sz="3200" b="1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데이터 부족</a:t>
            </a:r>
            <a:r>
              <a:rPr kumimoji="1" lang="ko-KR" altLang="en-US" sz="28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과 </a:t>
            </a:r>
            <a:r>
              <a:rPr kumimoji="1" lang="ko-KR" altLang="en-US" sz="3200" b="1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품질 개선</a:t>
            </a:r>
            <a:r>
              <a:rPr kumimoji="1" lang="ko-KR" altLang="en-US" sz="28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을 </a:t>
            </a:r>
            <a:endParaRPr kumimoji="1" lang="en-US" altLang="ko-KR" sz="2800" dirty="0">
              <a:latin typeface="Gmarket Sans Medium" panose="02000000000000000000" pitchFamily="2" charset="-128"/>
              <a:ea typeface="Gmarket Sans Medium" panose="02000000000000000000" pitchFamily="2" charset="-128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8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해결할 수 있는 방법이 무엇일까</a:t>
            </a:r>
            <a:r>
              <a:rPr kumimoji="1"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25E55-278A-54AD-5AC7-AC5E7D849579}"/>
              </a:ext>
            </a:extLst>
          </p:cNvPr>
          <p:cNvSpPr txBox="1"/>
          <p:nvPr/>
        </p:nvSpPr>
        <p:spPr>
          <a:xfrm>
            <a:off x="4690545" y="3931000"/>
            <a:ext cx="796241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3200" b="1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데이터 </a:t>
            </a:r>
            <a:r>
              <a:rPr kumimoji="1" lang="ko-KR" altLang="en-US" sz="3200" b="1" dirty="0" err="1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라벨러</a:t>
            </a:r>
            <a:r>
              <a:rPr kumimoji="1" lang="ko-KR" altLang="en-US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로</a:t>
            </a:r>
            <a:r>
              <a:rPr kumimoji="1" lang="ko-KR" altLang="en-US" sz="28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 근무하기에 </a:t>
            </a:r>
            <a:endParaRPr kumimoji="1" lang="en-US" altLang="ko-KR" sz="2800" dirty="0">
              <a:latin typeface="Gmarket Sans Medium" panose="02000000000000000000" pitchFamily="2" charset="-128"/>
              <a:ea typeface="Gmarket Sans Medium" panose="02000000000000000000" pitchFamily="2" charset="-128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3200" b="1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적합</a:t>
            </a:r>
            <a:r>
              <a:rPr kumimoji="1" lang="ko-KR" altLang="en-US" sz="28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한 사람은 누구일까</a:t>
            </a:r>
            <a:r>
              <a:rPr kumimoji="1"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?</a:t>
            </a:r>
          </a:p>
        </p:txBody>
      </p:sp>
      <p:pic>
        <p:nvPicPr>
          <p:cNvPr id="13" name="그래픽 12" descr="사용자 단색으로 채워진">
            <a:extLst>
              <a:ext uri="{FF2B5EF4-FFF2-40B4-BE49-F238E27FC236}">
                <a16:creationId xmlns:a16="http://schemas.microsoft.com/office/drawing/2014/main" id="{ADE943E6-61A6-AEE3-3EA4-5C3CD157A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4626" y="3931000"/>
            <a:ext cx="1274400" cy="1274400"/>
          </a:xfrm>
          <a:prstGeom prst="rect">
            <a:avLst/>
          </a:prstGeom>
        </p:spPr>
      </p:pic>
      <p:pic>
        <p:nvPicPr>
          <p:cNvPr id="15" name="그래픽 14" descr="연구 단색으로 채워진">
            <a:extLst>
              <a:ext uri="{FF2B5EF4-FFF2-40B4-BE49-F238E27FC236}">
                <a16:creationId xmlns:a16="http://schemas.microsoft.com/office/drawing/2014/main" id="{0E29D6C0-D7A8-4D5F-D8E2-8335314D5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593" y="1785385"/>
            <a:ext cx="1275962" cy="12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8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2369786A-BB56-4695-DEBA-E0265D38D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3990671"/>
              </p:ext>
            </p:extLst>
          </p:nvPr>
        </p:nvGraphicFramePr>
        <p:xfrm>
          <a:off x="6622473" y="1081529"/>
          <a:ext cx="4641574" cy="4482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F1740A4-6FBD-B25F-7F1D-019D3C63293D}"/>
              </a:ext>
            </a:extLst>
          </p:cNvPr>
          <p:cNvSpPr txBox="1"/>
          <p:nvPr/>
        </p:nvSpPr>
        <p:spPr>
          <a:xfrm>
            <a:off x="459810" y="5684379"/>
            <a:ext cx="622997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전국적으로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초고령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사회로 바뀌는 추세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endParaRPr lang="ko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endParaRPr kumimoji="1" lang="en-US" altLang="ko-KR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12A0E4-9A33-6852-9238-0302316B069A}"/>
              </a:ext>
            </a:extLst>
          </p:cNvPr>
          <p:cNvSpPr txBox="1"/>
          <p:nvPr/>
        </p:nvSpPr>
        <p:spPr>
          <a:xfrm>
            <a:off x="6079366" y="440855"/>
            <a:ext cx="6102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[통계청, 2021 고령자 통계, 지역별 고령인구 비중]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779C3-CD75-4C94-F302-177521F0EBF8}"/>
              </a:ext>
            </a:extLst>
          </p:cNvPr>
          <p:cNvSpPr txBox="1"/>
          <p:nvPr/>
        </p:nvSpPr>
        <p:spPr>
          <a:xfrm>
            <a:off x="5952015" y="5684379"/>
            <a:ext cx="6229977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생산 가능 인구는 앞으로도 점점 감소할 전망</a:t>
            </a:r>
          </a:p>
          <a:p>
            <a:pPr algn="ctr">
              <a:lnSpc>
                <a:spcPct val="12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endParaRPr lang="ko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endParaRPr kumimoji="1" lang="en-US" altLang="ko-KR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058C1D0-A859-46D6-F5DC-542C2CAE9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23" y="965590"/>
            <a:ext cx="5116250" cy="471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847B94-5C48-CA6D-1AD2-03C3C66AE423}"/>
              </a:ext>
            </a:extLst>
          </p:cNvPr>
          <p:cNvSpPr/>
          <p:nvPr/>
        </p:nvSpPr>
        <p:spPr>
          <a:xfrm>
            <a:off x="-8700" y="-3029"/>
            <a:ext cx="4013129" cy="68580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F07B5-4A65-9CD0-12AA-1918DB24FC00}"/>
              </a:ext>
            </a:extLst>
          </p:cNvPr>
          <p:cNvGrpSpPr/>
          <p:nvPr/>
        </p:nvGrpSpPr>
        <p:grpSpPr>
          <a:xfrm>
            <a:off x="5645525" y="1621359"/>
            <a:ext cx="4445268" cy="1877437"/>
            <a:chOff x="4146866" y="2549659"/>
            <a:chExt cx="4445268" cy="18774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0BE067-35A4-6216-CE3F-288F59717D69}"/>
                </a:ext>
              </a:extLst>
            </p:cNvPr>
            <p:cNvGrpSpPr/>
            <p:nvPr/>
          </p:nvGrpSpPr>
          <p:grpSpPr>
            <a:xfrm>
              <a:off x="7131995" y="2686797"/>
              <a:ext cx="1460139" cy="1212569"/>
              <a:chOff x="6760711" y="2652732"/>
              <a:chExt cx="1570898" cy="1288740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F443DD7-68BE-3AF1-E8B2-72362B0DD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760711" y="2652732"/>
                <a:ext cx="1085674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994AF398-D290-C6FD-ACB4-7F5789ECF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617858" y="3227724"/>
                <a:ext cx="713751" cy="71374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D5C4AD-4577-6020-1973-FB280CAA3CEF}"/>
                </a:ext>
              </a:extLst>
            </p:cNvPr>
            <p:cNvSpPr txBox="1"/>
            <p:nvPr/>
          </p:nvSpPr>
          <p:spPr>
            <a:xfrm>
              <a:off x="4146866" y="2549659"/>
              <a:ext cx="3725883" cy="187743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8000" dirty="0">
                  <a:solidFill>
                    <a:srgbClr val="2F75B6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800" dirty="0">
                  <a:solidFill>
                    <a:srgbClr val="2F75B6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600" dirty="0">
                <a:solidFill>
                  <a:srgbClr val="2F75B6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6BB874-F533-C63F-B1EC-C9C197200AF3}"/>
              </a:ext>
            </a:extLst>
          </p:cNvPr>
          <p:cNvSpPr txBox="1"/>
          <p:nvPr/>
        </p:nvSpPr>
        <p:spPr>
          <a:xfrm>
            <a:off x="6263921" y="3175630"/>
            <a:ext cx="438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라벨링을 통한 고령자 일자리 창출과</a:t>
            </a:r>
            <a:endParaRPr kumimoji="1" lang="en-US" altLang="ko-KR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kumimoji="1" lang="ko-KR" altLang="en-US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 데이터 구축</a:t>
            </a:r>
            <a:endParaRPr kumimoji="1" lang="ko-Kore-KR" altLang="en-US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B1D40E-2B70-0C35-0506-9775CEF5EA45}"/>
              </a:ext>
            </a:extLst>
          </p:cNvPr>
          <p:cNvGrpSpPr/>
          <p:nvPr/>
        </p:nvGrpSpPr>
        <p:grpSpPr>
          <a:xfrm>
            <a:off x="2467803" y="463426"/>
            <a:ext cx="3073252" cy="6086797"/>
            <a:chOff x="2412820" y="464381"/>
            <a:chExt cx="3073252" cy="6086797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2498E-32A8-D31B-A6DB-DBB21172BEF0}"/>
                </a:ext>
              </a:extLst>
            </p:cNvPr>
            <p:cNvGrpSpPr/>
            <p:nvPr/>
          </p:nvGrpSpPr>
          <p:grpSpPr>
            <a:xfrm>
              <a:off x="2412820" y="464381"/>
              <a:ext cx="3073252" cy="6086797"/>
              <a:chOff x="2412820" y="464381"/>
              <a:chExt cx="3073252" cy="60867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66B1D6F-B714-34B4-A76C-393EE036118F}"/>
                  </a:ext>
                </a:extLst>
              </p:cNvPr>
              <p:cNvGrpSpPr/>
              <p:nvPr/>
            </p:nvGrpSpPr>
            <p:grpSpPr>
              <a:xfrm>
                <a:off x="2412820" y="464381"/>
                <a:ext cx="3073252" cy="6086797"/>
                <a:chOff x="2412820" y="464381"/>
                <a:chExt cx="3073252" cy="6086797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C7D2721-1B5E-574A-5B81-B9F520AF10E9}"/>
                    </a:ext>
                  </a:extLst>
                </p:cNvPr>
                <p:cNvGrpSpPr/>
                <p:nvPr/>
              </p:nvGrpSpPr>
              <p:grpSpPr>
                <a:xfrm>
                  <a:off x="2412820" y="464381"/>
                  <a:ext cx="3073252" cy="6086797"/>
                  <a:chOff x="2412820" y="464381"/>
                  <a:chExt cx="3073252" cy="6086797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6A57CB7F-83D4-B6AE-D08E-E9CF465AC5F1}"/>
                      </a:ext>
                    </a:extLst>
                  </p:cNvPr>
                  <p:cNvGrpSpPr/>
                  <p:nvPr/>
                </p:nvGrpSpPr>
                <p:grpSpPr>
                  <a:xfrm>
                    <a:off x="2412820" y="464381"/>
                    <a:ext cx="3073252" cy="6086797"/>
                    <a:chOff x="2427207" y="537308"/>
                    <a:chExt cx="3073252" cy="6086797"/>
                  </a:xfrm>
                </p:grpSpPr>
                <p:sp>
                  <p:nvSpPr>
                    <p:cNvPr id="14" name="모서리가 둥근 직사각형 13">
                      <a:extLst>
                        <a:ext uri="{FF2B5EF4-FFF2-40B4-BE49-F238E27FC236}">
                          <a16:creationId xmlns:a16="http://schemas.microsoft.com/office/drawing/2014/main" id="{293ECC0D-9495-F7DB-98D8-328A9986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2" name="그래픽 1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720D8B2-8B8D-0751-2683-99CEB9929C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F79DA0D3-2DBE-AD99-436F-0DF78B99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3" name="그래픽 12" descr="태그 단색으로 채워진">
                      <a:extLst>
                        <a:ext uri="{FF2B5EF4-FFF2-40B4-BE49-F238E27FC236}">
                          <a16:creationId xmlns:a16="http://schemas.microsoft.com/office/drawing/2014/main" id="{6B11764F-E3B1-B219-4128-22A948DC52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C94F7EF-19A5-66DF-A19E-C2CB8AB81F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  <a:latin typeface="Hancom MalangMalang Regular" panose="020F0303000000000000" pitchFamily="34" charset="-127"/>
                        <a:ea typeface="Hancom MalangMalang Regular" panose="020F0303000000000000" pitchFamily="34" charset="-127"/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DDC1CD-E2F7-C7E6-56F3-6D79544A71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017BEB76-C829-4C75-F476-9A9E05145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7" name="그림 6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2D8CA6F-1B2F-6B94-B749-AEC6D5E66E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27207" y="537308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97CF95C-0E25-A58C-882F-90D821F0642D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E17C35-E44D-7BDB-49B2-C865E14B3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10C98D1-E978-DCA8-1293-652D374F5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0AC90B5C-5797-40AB-95D0-DAE020493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CAB6BC-B0FA-8E85-F7D2-98F59DADAB7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41" name="그래픽 40" descr="사용자 단색으로 채워진">
                  <a:extLst>
                    <a:ext uri="{FF2B5EF4-FFF2-40B4-BE49-F238E27FC236}">
                      <a16:creationId xmlns:a16="http://schemas.microsoft.com/office/drawing/2014/main" id="{CB5DA418-062A-83EC-FA00-D58E72C10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3" name="그래픽 42" descr="체크리스트 단색으로 채워진">
                  <a:extLst>
                    <a:ext uri="{FF2B5EF4-FFF2-40B4-BE49-F238E27FC236}">
                      <a16:creationId xmlns:a16="http://schemas.microsoft.com/office/drawing/2014/main" id="{6A44F7A6-28C5-C7C0-985A-836EDBD14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5" name="그래픽 44" descr="돋보기 단색으로 채워진">
                  <a:extLst>
                    <a:ext uri="{FF2B5EF4-FFF2-40B4-BE49-F238E27FC236}">
                      <a16:creationId xmlns:a16="http://schemas.microsoft.com/office/drawing/2014/main" id="{71DF99A2-856B-DA21-E3CC-2A83516D4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9" name="그래픽 48" descr="주택 단색으로 채워진">
                  <a:extLst>
                    <a:ext uri="{FF2B5EF4-FFF2-40B4-BE49-F238E27FC236}">
                      <a16:creationId xmlns:a16="http://schemas.microsoft.com/office/drawing/2014/main" id="{938CF115-68FA-06B9-9C1F-78517EC5C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A6A5DB2-7876-0BBB-6FA8-CCDC189E0EA6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A3EFB78-7326-0A28-C277-A07D49699F25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35EA20-A8ED-1820-0F28-8CB56C2D2FF8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D3865E3-AAE2-5B62-4F58-A5E0978555A0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026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104F930D-44C5-63F9-C756-79B0EB921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C773C6-D99F-1ACA-BAFF-90AB1DDCDA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44B90D-B2DA-8A76-43E3-3A4AC219A396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1028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57D7FD4A-1F9A-EB12-EA21-E9AA24EDB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A15BFC-9D40-F165-36CF-50D8A5B4C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E297AD5-8F3E-9C90-53DD-FF8AD35E47D1}"/>
                    </a:ext>
                  </a:extLst>
                </p:cNvPr>
                <p:cNvSpPr/>
                <p:nvPr/>
              </p:nvSpPr>
              <p:spPr>
                <a:xfrm>
                  <a:off x="3854434" y="3425971"/>
                  <a:ext cx="1242311" cy="348662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1000" dirty="0"/>
                    <a:t>지금</a:t>
                  </a:r>
                  <a:r>
                    <a:rPr kumimoji="1" lang="ko-KR" altLang="en-US" sz="1000" dirty="0"/>
                    <a:t> 시작하기</a:t>
                  </a:r>
                  <a:endParaRPr kumimoji="1" lang="ko-Kore-KR" altLang="en-US" sz="1000" dirty="0"/>
                </a:p>
              </p:txBody>
            </p:sp>
          </p:grp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660BB3E-D2A4-A8C1-3D84-0D70CD3DB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38BA6E-54B0-1DF5-B47F-7ABEBB78EFB8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997D4-3A44-75E8-C878-B12396B12B2B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F6E3B7-7326-2785-F657-7E8D15499AE9}"/>
                </a:ext>
              </a:extLst>
            </p:cNvPr>
            <p:cNvSpPr txBox="1"/>
            <p:nvPr/>
          </p:nvSpPr>
          <p:spPr>
            <a:xfrm>
              <a:off x="2661236" y="88084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E7669CB-AEF3-9B9B-EEE3-6DB284A89C43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70710-45A1-E01C-F1C2-02709F9FB94B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321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256929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E15527F-0656-FF28-8D43-42F4307977B9}"/>
              </a:ext>
            </a:extLst>
          </p:cNvPr>
          <p:cNvGrpSpPr/>
          <p:nvPr/>
        </p:nvGrpSpPr>
        <p:grpSpPr>
          <a:xfrm>
            <a:off x="2557793" y="1791710"/>
            <a:ext cx="9634207" cy="1952162"/>
            <a:chOff x="2557793" y="2134610"/>
            <a:chExt cx="9634207" cy="195216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70D5518-BB0B-AB1A-F20A-72D3CFEEDBB3}"/>
                </a:ext>
              </a:extLst>
            </p:cNvPr>
            <p:cNvSpPr/>
            <p:nvPr/>
          </p:nvSpPr>
          <p:spPr>
            <a:xfrm>
              <a:off x="2557793" y="2134610"/>
              <a:ext cx="9634207" cy="1952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89C0AF-0FCF-C937-7CC3-FB240A8A6807}"/>
                </a:ext>
              </a:extLst>
            </p:cNvPr>
            <p:cNvSpPr txBox="1"/>
            <p:nvPr/>
          </p:nvSpPr>
          <p:spPr>
            <a:xfrm>
              <a:off x="4433459" y="2375015"/>
              <a:ext cx="5882874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장소와 시간의 제약이 없음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타 고령자 직업에 비해 수익성 높음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몸이 불편한 사람에게도 진입장벽 낮음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타 연령대에 비해 고령자의 환경이 라벨링에 적합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E1494F05-3DF1-6499-39FE-FB533CD2C63F}"/>
              </a:ext>
            </a:extLst>
          </p:cNvPr>
          <p:cNvGrpSpPr/>
          <p:nvPr/>
        </p:nvGrpSpPr>
        <p:grpSpPr>
          <a:xfrm>
            <a:off x="1091682" y="458380"/>
            <a:ext cx="3004861" cy="6069945"/>
            <a:chOff x="1091682" y="458380"/>
            <a:chExt cx="3004861" cy="6069945"/>
          </a:xfrm>
        </p:grpSpPr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36BDFBB1-D330-5995-E559-C8B8D3988F95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037" name="그룹 1036">
                <a:extLst>
                  <a:ext uri="{FF2B5EF4-FFF2-40B4-BE49-F238E27FC236}">
                    <a16:creationId xmlns:a16="http://schemas.microsoft.com/office/drawing/2014/main" id="{9343D315-EB50-200B-7636-F597BFC399C0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040" name="그룹 1039">
                  <a:extLst>
                    <a:ext uri="{FF2B5EF4-FFF2-40B4-BE49-F238E27FC236}">
                      <a16:creationId xmlns:a16="http://schemas.microsoft.com/office/drawing/2014/main" id="{027C0AC1-C57D-455A-810F-9955EC3F26BD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56FE859B-F46A-0358-42F7-AF909228C6D7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055" name="그룹 1054">
                      <a:extLst>
                        <a:ext uri="{FF2B5EF4-FFF2-40B4-BE49-F238E27FC236}">
                          <a16:creationId xmlns:a16="http://schemas.microsoft.com/office/drawing/2014/main" id="{D6594BF9-4852-43EC-5654-E023A522B4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058" name="모서리가 둥근 직사각형 1057">
                        <a:extLst>
                          <a:ext uri="{FF2B5EF4-FFF2-40B4-BE49-F238E27FC236}">
                            <a16:creationId xmlns:a16="http://schemas.microsoft.com/office/drawing/2014/main" id="{BAA1038D-AF35-76F9-015D-6E85367531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59" name="그래픽 10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FB47FE6E-65E5-AA78-8F29-1D5F8898C1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0" name="직사각형 1059">
                        <a:extLst>
                          <a:ext uri="{FF2B5EF4-FFF2-40B4-BE49-F238E27FC236}">
                            <a16:creationId xmlns:a16="http://schemas.microsoft.com/office/drawing/2014/main" id="{7A907826-0A37-1F1C-5574-956B18B6A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061" name="그래픽 1060" descr="태그 단색으로 채워진">
                        <a:extLst>
                          <a:ext uri="{FF2B5EF4-FFF2-40B4-BE49-F238E27FC236}">
                            <a16:creationId xmlns:a16="http://schemas.microsoft.com/office/drawing/2014/main" id="{13406E3C-F777-090D-6B14-F1569B4AA1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2" name="TextBox 1061">
                        <a:extLst>
                          <a:ext uri="{FF2B5EF4-FFF2-40B4-BE49-F238E27FC236}">
                            <a16:creationId xmlns:a16="http://schemas.microsoft.com/office/drawing/2014/main" id="{2526FFE6-D939-FF75-21D5-73BAAADE29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1063" name="TextBox 1062">
                        <a:extLst>
                          <a:ext uri="{FF2B5EF4-FFF2-40B4-BE49-F238E27FC236}">
                            <a16:creationId xmlns:a16="http://schemas.microsoft.com/office/drawing/2014/main" id="{64D21F13-F86B-D496-4612-70C95987B8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1064" name="모서리가 둥근 직사각형 1063">
                        <a:extLst>
                          <a:ext uri="{FF2B5EF4-FFF2-40B4-BE49-F238E27FC236}">
                            <a16:creationId xmlns:a16="http://schemas.microsoft.com/office/drawing/2014/main" id="{3DFB3CCE-5317-804B-8B14-22C9BBC1B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65" name="그림 10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AD962D4-14D4-8DC4-08F1-10AFB7E332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056" name="TextBox 1055">
                      <a:extLst>
                        <a:ext uri="{FF2B5EF4-FFF2-40B4-BE49-F238E27FC236}">
                          <a16:creationId xmlns:a16="http://schemas.microsoft.com/office/drawing/2014/main" id="{A379B150-6CD5-6393-754F-9331F41E9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057" name="직선 화살표 연결선 1056">
                      <a:extLst>
                        <a:ext uri="{FF2B5EF4-FFF2-40B4-BE49-F238E27FC236}">
                          <a16:creationId xmlns:a16="http://schemas.microsoft.com/office/drawing/2014/main" id="{36BA4321-ADEC-3913-3C59-3A470722F4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045" name="그래픽 1044" descr="사용자 단색으로 채워진">
                    <a:extLst>
                      <a:ext uri="{FF2B5EF4-FFF2-40B4-BE49-F238E27FC236}">
                        <a16:creationId xmlns:a16="http://schemas.microsoft.com/office/drawing/2014/main" id="{EEA0EFA5-9A7C-E0FA-DA7B-45BF6282E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6" name="그래픽 1045" descr="체크리스트 단색으로 채워진">
                    <a:extLst>
                      <a:ext uri="{FF2B5EF4-FFF2-40B4-BE49-F238E27FC236}">
                        <a16:creationId xmlns:a16="http://schemas.microsoft.com/office/drawing/2014/main" id="{C35E9B49-C6D9-EE88-1FCB-0BE5990B60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7" name="그래픽 1046" descr="돋보기 단색으로 채워진">
                    <a:extLst>
                      <a:ext uri="{FF2B5EF4-FFF2-40B4-BE49-F238E27FC236}">
                        <a16:creationId xmlns:a16="http://schemas.microsoft.com/office/drawing/2014/main" id="{91098133-DFE6-CC56-2B28-8EF131AD75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8" name="그래픽 1047" descr="주택 단색으로 채워진">
                    <a:extLst>
                      <a:ext uri="{FF2B5EF4-FFF2-40B4-BE49-F238E27FC236}">
                        <a16:creationId xmlns:a16="http://schemas.microsoft.com/office/drawing/2014/main" id="{278E7760-C958-86B8-2C1B-DFD854CED8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049" name="TextBox 1048">
                    <a:extLst>
                      <a:ext uri="{FF2B5EF4-FFF2-40B4-BE49-F238E27FC236}">
                        <a16:creationId xmlns:a16="http://schemas.microsoft.com/office/drawing/2014/main" id="{E4820774-8D9D-A82D-A921-94A02045B039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A7B5D645-0686-0D2F-5D20-463A2566747E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5AE2AB7D-4564-C6DE-5D30-C6E7399A29F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D9A6EA92-DD9A-0F41-1E79-55AEE977502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3" name="모서리가 둥근 직사각형 1052">
                    <a:extLst>
                      <a:ext uri="{FF2B5EF4-FFF2-40B4-BE49-F238E27FC236}">
                        <a16:creationId xmlns:a16="http://schemas.microsoft.com/office/drawing/2014/main" id="{A5F5D060-E8BA-D774-FE94-D29C7A926498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E8AC1B12-AD8F-B06F-016E-5310F6AABBA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041" name="직선 화살표 연결선 1040">
                  <a:extLst>
                    <a:ext uri="{FF2B5EF4-FFF2-40B4-BE49-F238E27FC236}">
                      <a16:creationId xmlns:a16="http://schemas.microsoft.com/office/drawing/2014/main" id="{42B05E01-EAB0-1EF6-5E25-3A85FA1EB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ABE9BA3A-9CAA-99B0-A630-FEF38D339C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3" name="모서리가 둥근 직사각형 1042">
                  <a:extLst>
                    <a:ext uri="{FF2B5EF4-FFF2-40B4-BE49-F238E27FC236}">
                      <a16:creationId xmlns:a16="http://schemas.microsoft.com/office/drawing/2014/main" id="{F4366FDF-02A7-F53B-8903-94C33D267824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F875EDEC-79D6-DDC8-1518-37A5F28921F3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B70BBEF-1FF5-0B20-E3D7-4B20FE60C6DC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1068" name="TextBox 1067">
            <a:extLst>
              <a:ext uri="{FF2B5EF4-FFF2-40B4-BE49-F238E27FC236}">
                <a16:creationId xmlns:a16="http://schemas.microsoft.com/office/drawing/2014/main" id="{255CC4D5-5F9A-33E0-84FC-F12593DBCD62}"/>
              </a:ext>
            </a:extLst>
          </p:cNvPr>
          <p:cNvSpPr txBox="1"/>
          <p:nvPr/>
        </p:nvSpPr>
        <p:spPr>
          <a:xfrm>
            <a:off x="4321007" y="1037478"/>
            <a:ext cx="3713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왜</a:t>
            </a:r>
            <a:r>
              <a:rPr kumimoji="1" lang="ko-KR" altLang="en-US" sz="32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4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고령자</a:t>
            </a:r>
            <a:r>
              <a:rPr kumimoji="1" lang="ko-KR" altLang="en-US" sz="32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인가</a:t>
            </a:r>
            <a:r>
              <a:rPr kumimoji="1" lang="en-US" altLang="ko-KR" sz="32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658F815A-04D2-922D-8F35-03E8DC558312}"/>
              </a:ext>
            </a:extLst>
          </p:cNvPr>
          <p:cNvSpPr txBox="1"/>
          <p:nvPr/>
        </p:nvSpPr>
        <p:spPr>
          <a:xfrm>
            <a:off x="4332437" y="4018633"/>
            <a:ext cx="6488654" cy="137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kumimoji="1" lang="ko-KR" altLang="en-US" sz="32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단순</a:t>
            </a:r>
            <a:r>
              <a:rPr kumimoji="1" lang="ko-KR" altLang="en-US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하면서 </a:t>
            </a:r>
            <a:r>
              <a:rPr kumimoji="1" lang="ko-KR" altLang="en-US" sz="3200" b="1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가치</a:t>
            </a:r>
            <a:r>
              <a:rPr kumimoji="1" lang="ko-KR" altLang="en-US" sz="2800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있는</a:t>
            </a:r>
            <a:r>
              <a:rPr kumimoji="1" lang="ko-KR" altLang="en-US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사업</a:t>
            </a:r>
            <a:r>
              <a:rPr kumimoji="1" lang="en-US" altLang="ko-KR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</a:p>
          <a:p>
            <a:pPr>
              <a:lnSpc>
                <a:spcPct val="110000"/>
              </a:lnSpc>
            </a:pPr>
            <a:r>
              <a:rPr kumimoji="1" lang="ko-KR" altLang="en-US" sz="36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고령층에게</a:t>
            </a:r>
            <a:r>
              <a:rPr kumimoji="1" lang="ko-KR" altLang="en-US" sz="36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4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특화</a:t>
            </a:r>
            <a:r>
              <a:rPr kumimoji="1" lang="ko-KR" altLang="en-US" sz="36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된</a:t>
            </a:r>
            <a:r>
              <a:rPr kumimoji="1" lang="ko-KR" altLang="en-US" sz="36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36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</a:t>
            </a:r>
            <a:endParaRPr kumimoji="1" lang="en-US" altLang="ko-KR" sz="3600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77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2DAE3-E39C-1539-E410-6D98705FD980}"/>
              </a:ext>
            </a:extLst>
          </p:cNvPr>
          <p:cNvSpPr/>
          <p:nvPr/>
        </p:nvSpPr>
        <p:spPr>
          <a:xfrm>
            <a:off x="11884283" y="0"/>
            <a:ext cx="305390" cy="6865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5865347" y="0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479BDF-9422-F1E0-34C3-D02BBA4E7017}"/>
              </a:ext>
            </a:extLst>
          </p:cNvPr>
          <p:cNvSpPr txBox="1"/>
          <p:nvPr/>
        </p:nvSpPr>
        <p:spPr>
          <a:xfrm>
            <a:off x="537298" y="1940991"/>
            <a:ext cx="3795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8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</a:t>
            </a:r>
            <a:endParaRPr kumimoji="1" lang="en-US" altLang="ko-KR" sz="28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쉽게 사용가능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복잡한 기기조작 없음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E7253B-3925-F643-0307-A45B3E36E9A7}"/>
              </a:ext>
            </a:extLst>
          </p:cNvPr>
          <p:cNvCxnSpPr>
            <a:cxnSpLocks/>
          </p:cNvCxnSpPr>
          <p:nvPr/>
        </p:nvCxnSpPr>
        <p:spPr>
          <a:xfrm>
            <a:off x="1441723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0485745-9C78-B19C-4633-AB05F9B5146E}"/>
              </a:ext>
            </a:extLst>
          </p:cNvPr>
          <p:cNvCxnSpPr>
            <a:cxnSpLocks/>
          </p:cNvCxnSpPr>
          <p:nvPr/>
        </p:nvCxnSpPr>
        <p:spPr>
          <a:xfrm>
            <a:off x="7961265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031FBF-CE94-C869-9392-F8E202747262}"/>
              </a:ext>
            </a:extLst>
          </p:cNvPr>
          <p:cNvSpPr txBox="1"/>
          <p:nvPr/>
        </p:nvSpPr>
        <p:spPr>
          <a:xfrm>
            <a:off x="7904545" y="1940991"/>
            <a:ext cx="3795041" cy="160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음성인식 기술 탑재</a:t>
            </a:r>
            <a:endParaRPr kumimoji="1" lang="en-US" altLang="ko-KR" sz="28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더욱 편리하게 앱 사용 가능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endParaRPr kumimoji="1" lang="en-US" altLang="ko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endParaRPr kumimoji="1" lang="ko-Kore-KR" altLang="en-US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79F0A-126F-C6AA-BDDC-25CDFD36316D}"/>
              </a:ext>
            </a:extLst>
          </p:cNvPr>
          <p:cNvSpPr txBox="1"/>
          <p:nvPr/>
        </p:nvSpPr>
        <p:spPr>
          <a:xfrm>
            <a:off x="537298" y="3720180"/>
            <a:ext cx="3795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사용자 맞춤</a:t>
            </a:r>
            <a:endParaRPr kumimoji="1" lang="en-US" altLang="ko-KR" sz="28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지역설정 가능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카테고리 분류</a:t>
            </a:r>
            <a:endParaRPr kumimoji="1" lang="ko-Kore-KR" altLang="en-US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D2B70B-20E2-AD16-F8FB-A59C9D814420}"/>
              </a:ext>
            </a:extLst>
          </p:cNvPr>
          <p:cNvSpPr txBox="1"/>
          <p:nvPr/>
        </p:nvSpPr>
        <p:spPr>
          <a:xfrm>
            <a:off x="7904545" y="3720180"/>
            <a:ext cx="379504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8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수입을 한눈에 확인</a:t>
            </a:r>
            <a:endParaRPr kumimoji="1" lang="en-US" altLang="ko-KR" sz="28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단가와 건수가 정해져 더욱 편리한 수입 확인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8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E919E-FB5E-17DA-A794-FF724CEE9899}"/>
              </a:ext>
            </a:extLst>
          </p:cNvPr>
          <p:cNvSpPr/>
          <p:nvPr/>
        </p:nvSpPr>
        <p:spPr>
          <a:xfrm>
            <a:off x="-1506" y="0"/>
            <a:ext cx="305390" cy="6865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1004B01-8F3C-037B-C553-AB74F07589E4}"/>
              </a:ext>
            </a:extLst>
          </p:cNvPr>
          <p:cNvGrpSpPr/>
          <p:nvPr/>
        </p:nvGrpSpPr>
        <p:grpSpPr>
          <a:xfrm>
            <a:off x="4562699" y="463426"/>
            <a:ext cx="3073252" cy="6086797"/>
            <a:chOff x="4562699" y="463426"/>
            <a:chExt cx="3073252" cy="608679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9524120-882C-CB6C-C727-AF3B0C04EC3C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8582B5C-5FD3-682E-0824-D5B92EC26ED6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5E6AC76-8A38-A0C7-724D-942C24800BD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D708AC-BD3A-BE5B-D3D6-A8921E9D8EC3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57" name="그룹 56">
                      <a:extLst>
                        <a:ext uri="{FF2B5EF4-FFF2-40B4-BE49-F238E27FC236}">
                          <a16:creationId xmlns:a16="http://schemas.microsoft.com/office/drawing/2014/main" id="{EBC4C208-D109-712A-8294-D6F7D85E57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314C1B1E-D4CE-3F6B-6F05-AD8E022287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74" name="모서리가 둥근 직사각형 73">
                          <a:extLst>
                            <a:ext uri="{FF2B5EF4-FFF2-40B4-BE49-F238E27FC236}">
                              <a16:creationId xmlns:a16="http://schemas.microsoft.com/office/drawing/2014/main" id="{D4987115-87F7-65CE-4D22-C395155E42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75" name="그래픽 74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B2643B51-9D1B-2F1E-22D9-5780A98CA44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6" name="직사각형 75">
                          <a:extLst>
                            <a:ext uri="{FF2B5EF4-FFF2-40B4-BE49-F238E27FC236}">
                              <a16:creationId xmlns:a16="http://schemas.microsoft.com/office/drawing/2014/main" id="{392CE9EA-CF09-5781-AD36-59CC0A79AD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77" name="그래픽 76" descr="태그 단색으로 채워진">
                          <a:extLst>
                            <a:ext uri="{FF2B5EF4-FFF2-40B4-BE49-F238E27FC236}">
                              <a16:creationId xmlns:a16="http://schemas.microsoft.com/office/drawing/2014/main" id="{32CEDDC5-F5B8-C8CB-C1AE-E1A19689FE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F61314EA-E078-D638-99EA-DD83DC5A64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47C9C260-E7B9-6243-7833-1DA558ADF4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80" name="모서리가 둥근 직사각형 79">
                          <a:extLst>
                            <a:ext uri="{FF2B5EF4-FFF2-40B4-BE49-F238E27FC236}">
                              <a16:creationId xmlns:a16="http://schemas.microsoft.com/office/drawing/2014/main" id="{BE047E1E-4BD6-3375-9952-DA547AF541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81" name="그림 80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6F1248E-DEEA-A2C3-CAAB-A13F2FACCB3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2089CDE1-5A75-4774-14E2-4F3B9BA105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72" name="직선 화살표 연결선 71">
                        <a:extLst>
                          <a:ext uri="{FF2B5EF4-FFF2-40B4-BE49-F238E27FC236}">
                            <a16:creationId xmlns:a16="http://schemas.microsoft.com/office/drawing/2014/main" id="{4AFA7FDC-6E77-D785-83A7-D9640A7B7E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58" name="그래픽 57" descr="사용자 단색으로 채워진">
                      <a:extLst>
                        <a:ext uri="{FF2B5EF4-FFF2-40B4-BE49-F238E27FC236}">
                          <a16:creationId xmlns:a16="http://schemas.microsoft.com/office/drawing/2014/main" id="{0C499AB1-6900-42A4-58DD-0B97A85AA1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그래픽 58" descr="체크리스트 단색으로 채워진">
                      <a:extLst>
                        <a:ext uri="{FF2B5EF4-FFF2-40B4-BE49-F238E27FC236}">
                          <a16:creationId xmlns:a16="http://schemas.microsoft.com/office/drawing/2014/main" id="{9B54410B-1154-8946-65E5-114BAA6732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그래픽 59" descr="돋보기 단색으로 채워진">
                      <a:extLst>
                        <a:ext uri="{FF2B5EF4-FFF2-40B4-BE49-F238E27FC236}">
                          <a16:creationId xmlns:a16="http://schemas.microsoft.com/office/drawing/2014/main" id="{F752C70E-4CAE-06B2-71BE-1859DE557C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그래픽 60" descr="주택 단색으로 채워진">
                      <a:extLst>
                        <a:ext uri="{FF2B5EF4-FFF2-40B4-BE49-F238E27FC236}">
                          <a16:creationId xmlns:a16="http://schemas.microsoft.com/office/drawing/2014/main" id="{F080E467-B304-F9AD-E0F1-8CB32BFA9E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66D60833-A051-2D9C-C253-94020CD2E4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5AECA28C-4BCB-353A-EE66-BC3F4A4FE3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CC51241-BC45-B58A-1541-B732EF2FB4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47F378AE-12C6-CA13-5E49-DFF8B61FC3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F4C01BB2-8BC8-AAE4-C48B-93633DD79C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54" name="직선 화살표 연결선 53">
                    <a:extLst>
                      <a:ext uri="{FF2B5EF4-FFF2-40B4-BE49-F238E27FC236}">
                        <a16:creationId xmlns:a16="http://schemas.microsoft.com/office/drawing/2014/main" id="{236A8007-D738-2A78-F284-78841C3FE5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C1408E2-D06F-4363-7D31-11B18F767A6A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50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833A6AE3-19FA-734C-5F35-AEF04E560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04EF2C0B-C6AB-1B7A-6710-0762C0F5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3D2ED4-E5BF-0492-9F89-B0D1A60D6F4C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7BAA927-779F-0A46-4856-F99F9710F07C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25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95A55-ED2F-D374-4565-F3DE68FE9AF7}"/>
              </a:ext>
            </a:extLst>
          </p:cNvPr>
          <p:cNvSpPr/>
          <p:nvPr/>
        </p:nvSpPr>
        <p:spPr>
          <a:xfrm>
            <a:off x="11245502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-13616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7A2A98-8AE2-4163-B63D-53E75723F3A6}"/>
              </a:ext>
            </a:extLst>
          </p:cNvPr>
          <p:cNvGrpSpPr/>
          <p:nvPr/>
        </p:nvGrpSpPr>
        <p:grpSpPr>
          <a:xfrm>
            <a:off x="9383527" y="515889"/>
            <a:ext cx="3073252" cy="6086797"/>
            <a:chOff x="7241185" y="538082"/>
            <a:chExt cx="3073252" cy="608679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A82D5A-4F71-A7C6-2432-987C5C19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315" y="695616"/>
              <a:ext cx="2775704" cy="5929263"/>
            </a:xfrm>
            <a:prstGeom prst="rect">
              <a:avLst/>
            </a:prstGeom>
          </p:spPr>
        </p:pic>
        <p:pic>
          <p:nvPicPr>
            <p:cNvPr id="39" name="그림 3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613D144-9249-458C-6AAB-7C65DE58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85" y="538082"/>
              <a:ext cx="3073252" cy="608679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8B7EBB4-F23A-EEA4-2377-755F12611F68}"/>
              </a:ext>
            </a:extLst>
          </p:cNvPr>
          <p:cNvSpPr txBox="1"/>
          <p:nvPr/>
        </p:nvSpPr>
        <p:spPr>
          <a:xfrm>
            <a:off x="3660479" y="1158463"/>
            <a:ext cx="485276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800" dirty="0" err="1">
                <a:solidFill>
                  <a:srgbClr val="2F75B6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뭐시당가</a:t>
            </a:r>
            <a:r>
              <a:rPr kumimoji="1" lang="ko-KR" altLang="en-US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vs </a:t>
            </a:r>
            <a:r>
              <a:rPr kumimoji="1" lang="ko-KR" altLang="en-US" sz="2800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크라우드웍스</a:t>
            </a:r>
            <a:endParaRPr kumimoji="1" lang="en-US" altLang="ko-KR" sz="28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graphicFrame>
        <p:nvGraphicFramePr>
          <p:cNvPr id="59" name="표 3">
            <a:extLst>
              <a:ext uri="{FF2B5EF4-FFF2-40B4-BE49-F238E27FC236}">
                <a16:creationId xmlns:a16="http://schemas.microsoft.com/office/drawing/2014/main" id="{459AFD95-A273-B9CC-6A69-6405F0DA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343208"/>
              </p:ext>
            </p:extLst>
          </p:nvPr>
        </p:nvGraphicFramePr>
        <p:xfrm>
          <a:off x="3438042" y="1888536"/>
          <a:ext cx="5275653" cy="3966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494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174665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2050494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쉽다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앱의 </a:t>
                      </a:r>
                      <a:r>
                        <a:rPr lang="en-US" altLang="ko-KR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어렵다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255910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쉽다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접근성</a:t>
                      </a:r>
                      <a:endParaRPr lang="ko-KR" altLang="en-US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어렵다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60~70</a:t>
                      </a:r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대상연령층</a:t>
                      </a:r>
                      <a:endParaRPr lang="ko-KR" altLang="en-US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10~40</a:t>
                      </a:r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943596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 err="1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라벨링방식</a:t>
                      </a:r>
                      <a:endParaRPr lang="ko-KR" altLang="en-US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직접입력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05112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쉬움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dirty="0" err="1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라벨링</a:t>
                      </a:r>
                      <a:endParaRPr lang="en-US" altLang="ko-KR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난이도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어려움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20557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지원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음성인식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미지원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623136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7FB3D98-CCD3-A33D-8792-D992943188AD}"/>
              </a:ext>
            </a:extLst>
          </p:cNvPr>
          <p:cNvGrpSpPr/>
          <p:nvPr/>
        </p:nvGrpSpPr>
        <p:grpSpPr>
          <a:xfrm>
            <a:off x="-296865" y="515889"/>
            <a:ext cx="3073252" cy="6086797"/>
            <a:chOff x="-296865" y="447309"/>
            <a:chExt cx="3073252" cy="608679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37FDAB-3446-DAFD-9059-F641EDFCE477}"/>
                </a:ext>
              </a:extLst>
            </p:cNvPr>
            <p:cNvGrpSpPr/>
            <p:nvPr/>
          </p:nvGrpSpPr>
          <p:grpSpPr>
            <a:xfrm>
              <a:off x="-296865" y="447309"/>
              <a:ext cx="3073252" cy="6086797"/>
              <a:chOff x="2418286" y="458532"/>
              <a:chExt cx="3073252" cy="608679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32B24C0B-6340-3082-8849-F7C61E5115D2}"/>
                  </a:ext>
                </a:extLst>
              </p:cNvPr>
              <p:cNvGrpSpPr/>
              <p:nvPr/>
            </p:nvGrpSpPr>
            <p:grpSpPr>
              <a:xfrm>
                <a:off x="2418286" y="458532"/>
                <a:ext cx="3073252" cy="6086797"/>
                <a:chOff x="2418286" y="458532"/>
                <a:chExt cx="3073252" cy="6086797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76BFA15-FBBD-0BC7-6CE7-293DA4880ED3}"/>
                    </a:ext>
                  </a:extLst>
                </p:cNvPr>
                <p:cNvGrpSpPr/>
                <p:nvPr/>
              </p:nvGrpSpPr>
              <p:grpSpPr>
                <a:xfrm>
                  <a:off x="2418286" y="458532"/>
                  <a:ext cx="3073252" cy="6086797"/>
                  <a:chOff x="2418286" y="458532"/>
                  <a:chExt cx="3073252" cy="608679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ABB37ACF-5D10-E482-959A-34E3F84B31F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86" y="458532"/>
                    <a:ext cx="3073252" cy="6086797"/>
                    <a:chOff x="2418286" y="458532"/>
                    <a:chExt cx="3073252" cy="6086797"/>
                  </a:xfrm>
                </p:grpSpPr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9409D38F-EB1D-6569-C7F5-2D1150746E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86" y="458532"/>
                      <a:ext cx="3073252" cy="6086797"/>
                      <a:chOff x="2432673" y="531459"/>
                      <a:chExt cx="3073252" cy="6086797"/>
                    </a:xfrm>
                  </p:grpSpPr>
                  <p:sp>
                    <p:nvSpPr>
                      <p:cNvPr id="31" name="모서리가 둥근 직사각형 30">
                        <a:extLst>
                          <a:ext uri="{FF2B5EF4-FFF2-40B4-BE49-F238E27FC236}">
                            <a16:creationId xmlns:a16="http://schemas.microsoft.com/office/drawing/2014/main" id="{13185CF9-1050-70BF-B6FA-E588AE9E8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2" name="그래픽 31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DE8616D1-C6D1-1FA6-4D47-5BE24CF3194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8248CB9B-A333-7402-0611-1411E4E72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34" name="그래픽 33" descr="태그 단색으로 채워진">
                        <a:extLst>
                          <a:ext uri="{FF2B5EF4-FFF2-40B4-BE49-F238E27FC236}">
                            <a16:creationId xmlns:a16="http://schemas.microsoft.com/office/drawing/2014/main" id="{414E0A0F-0058-6467-AF86-A2783491E1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B8CAD2A-E755-B32E-BB64-3157BFF9C0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5996BE2-4BAB-4306-E774-01A5296E88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37" name="모서리가 둥근 직사각형 36">
                        <a:extLst>
                          <a:ext uri="{FF2B5EF4-FFF2-40B4-BE49-F238E27FC236}">
                            <a16:creationId xmlns:a16="http://schemas.microsoft.com/office/drawing/2014/main" id="{794172FE-5A7C-9482-423D-0259F7906E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8" name="그림 37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D725894-E612-8697-81EE-4608511F9B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32673" y="531459"/>
                        <a:ext cx="3073252" cy="60867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C4026DA-1146-A11B-4DF4-EEA279CFAB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8714" y="1382322"/>
                      <a:ext cx="4824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뉴스</a:t>
                      </a:r>
                      <a:endParaRPr kumimoji="1" lang="ko-Kore-KR" altLang="en-US" sz="900" dirty="0"/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66A6B61-512F-5665-4A8F-6091589886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10749" y="1382322"/>
                      <a:ext cx="34963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9F1EB86-61A4-E8CF-103B-6E33AB7C2A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5532" y="1382322"/>
                      <a:ext cx="54233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서비스</a:t>
                      </a:r>
                      <a:endParaRPr kumimoji="1" lang="ko-Kore-KR" altLang="en-US" sz="900" dirty="0"/>
                    </a:p>
                  </p:txBody>
                </p: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44B649CC-03EE-1383-393D-B98BFEE116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12083" y="1613154"/>
                      <a:ext cx="488054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DC0501F0-AEF4-7C60-A48E-21F31C2C7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3721" y="1386466"/>
                      <a:ext cx="7830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마이페이지</a:t>
                      </a:r>
                      <a:endParaRPr kumimoji="1" lang="ko-Kore-KR" altLang="en-US" sz="900" dirty="0"/>
                    </a:p>
                  </p:txBody>
                </p:sp>
              </p:grpSp>
              <p:pic>
                <p:nvPicPr>
                  <p:cNvPr id="11" name="그래픽 10" descr="사용자 단색으로 채워진">
                    <a:extLst>
                      <a:ext uri="{FF2B5EF4-FFF2-40B4-BE49-F238E27FC236}">
                        <a16:creationId xmlns:a16="http://schemas.microsoft.com/office/drawing/2014/main" id="{0F3FC0FB-311E-3FA4-E9F7-F05562A6D4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2" name="그래픽 11" descr="체크리스트 단색으로 채워진">
                    <a:extLst>
                      <a:ext uri="{FF2B5EF4-FFF2-40B4-BE49-F238E27FC236}">
                        <a16:creationId xmlns:a16="http://schemas.microsoft.com/office/drawing/2014/main" id="{D069E312-8A41-86A1-F86B-BD137C31A8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래픽 12" descr="돋보기 단색으로 채워진">
                    <a:extLst>
                      <a:ext uri="{FF2B5EF4-FFF2-40B4-BE49-F238E27FC236}">
                        <a16:creationId xmlns:a16="http://schemas.microsoft.com/office/drawing/2014/main" id="{078B657B-A933-87E9-7571-B77F26377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래픽 13" descr="주택 단색으로 채워진">
                    <a:extLst>
                      <a:ext uri="{FF2B5EF4-FFF2-40B4-BE49-F238E27FC236}">
                        <a16:creationId xmlns:a16="http://schemas.microsoft.com/office/drawing/2014/main" id="{9F22E50D-D021-A429-43C8-77E1F4A8BB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DCDD94B-D2B1-7622-D4F2-015D311F59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216A2CF-F7B5-F379-FD63-080FC0362FC0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F060942-E006-4D75-D698-7B39A7E4E3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2A5BFEF-458A-13F9-4167-DCEDF931EA7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pic>
                <p:nvPicPr>
                  <p:cNvPr id="19" name="Picture 2" descr="반려동물 분양 중이거나 잘 몰라서 걱정되는 분들을 위한 가장 궁금한 내용들을 정리했습니다(^^)">
                    <a:extLst>
                      <a:ext uri="{FF2B5EF4-FFF2-40B4-BE49-F238E27FC236}">
                        <a16:creationId xmlns:a16="http://schemas.microsoft.com/office/drawing/2014/main" id="{C8325CED-80C9-2CE4-D47B-5DE6E2441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87258" y="2131143"/>
                    <a:ext cx="2512319" cy="1743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47CAE5B-B3DE-B7CB-F7E3-C31F6176598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770126"/>
                    <a:ext cx="2524417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어느 것이 강아지인가요</a:t>
                    </a:r>
                    <a:r>
                      <a:rPr kumimoji="1"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?</a:t>
                    </a:r>
                    <a:endParaRPr kumimoji="1" lang="en-US" altLang="ko-Kore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  <a:p>
                    <a:r>
                      <a:rPr kumimoji="1" lang="ko-Kore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간단하고</a:t>
                    </a:r>
                    <a:r>
                      <a:rPr kumimoji="1" lang="ko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 재미있게 수익 창출하기</a:t>
                    </a:r>
                    <a:endPara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8B3E9BF-FC06-C9BD-E249-F66CD0A78897}"/>
                      </a:ext>
                    </a:extLst>
                  </p:cNvPr>
                  <p:cNvSpPr txBox="1"/>
                  <p:nvPr/>
                </p:nvSpPr>
                <p:spPr>
                  <a:xfrm>
                    <a:off x="2655084" y="4129246"/>
                    <a:ext cx="1697282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1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쉬운 난이도</a:t>
                    </a:r>
                    <a:endParaRPr kumimoji="1" lang="ko-Kore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pic>
                <p:nvPicPr>
                  <p:cNvPr id="22" name="Picture 4" descr="강아지 고양이 합사! 사이좋게 키우는 방법은? – 비마이펫 라이프">
                    <a:extLst>
                      <a:ext uri="{FF2B5EF4-FFF2-40B4-BE49-F238E27FC236}">
                        <a16:creationId xmlns:a16="http://schemas.microsoft.com/office/drawing/2014/main" id="{4469D3F7-10DE-B4B8-AD10-89BED35F73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42713" y="4402252"/>
                    <a:ext cx="1440533" cy="956665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10" descr="암 치료 중 및 치료 후에 먹으면 좋은 12가지 과일 &lt; 암을 이기는 식탁 &lt; 암과 생활 &lt; 기사본문 - 암스쿨">
                    <a:extLst>
                      <a:ext uri="{FF2B5EF4-FFF2-40B4-BE49-F238E27FC236}">
                        <a16:creationId xmlns:a16="http://schemas.microsoft.com/office/drawing/2014/main" id="{34908015-8971-E85C-7D73-93172DF7C3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8898"/>
                  <a:stretch/>
                </p:blipFill>
                <p:spPr bwMode="auto">
                  <a:xfrm>
                    <a:off x="4400443" y="4396802"/>
                    <a:ext cx="870246" cy="954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FA50ACC-B79A-F9DF-990B-E7304ED76D6E}"/>
                      </a:ext>
                    </a:extLst>
                  </p:cNvPr>
                  <p:cNvSpPr/>
                  <p:nvPr/>
                </p:nvSpPr>
                <p:spPr>
                  <a:xfrm>
                    <a:off x="4281995" y="3490253"/>
                    <a:ext cx="915235" cy="284380"/>
                  </a:xfrm>
                  <a:prstGeom prst="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ore-KR" altLang="en-US" sz="800" dirty="0"/>
                      <a:t>지금</a:t>
                    </a:r>
                    <a:r>
                      <a:rPr kumimoji="1" lang="ko-KR" altLang="en-US" sz="800" dirty="0"/>
                      <a:t> 시작하기</a:t>
                    </a:r>
                    <a:endParaRPr kumimoji="1" lang="ko-Kore-KR" altLang="en-US" sz="800" dirty="0"/>
                  </a:p>
                </p:txBody>
              </p:sp>
            </p:grp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314A4DF8-3FCF-1B88-3B7F-61E040DBD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6270" y="5909951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DF75F-E2EA-306F-C376-71761853E196}"/>
                  </a:ext>
                </a:extLst>
              </p:cNvPr>
              <p:cNvSpPr txBox="1"/>
              <p:nvPr/>
            </p:nvSpPr>
            <p:spPr>
              <a:xfrm>
                <a:off x="2692186" y="5382703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동물</a:t>
                </a:r>
                <a:endParaRPr kumimoji="1" lang="ko-Kore-KR" altLang="en-US" sz="8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157161-F3F5-C245-7A2C-FF8C0DDA5C72}"/>
                  </a:ext>
                </a:extLst>
              </p:cNvPr>
              <p:cNvSpPr txBox="1"/>
              <p:nvPr/>
            </p:nvSpPr>
            <p:spPr>
              <a:xfrm>
                <a:off x="4340612" y="5381540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과일</a:t>
                </a:r>
                <a:endParaRPr kumimoji="1" lang="ko-Kore-KR" altLang="en-US" sz="800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DA3778-D7AA-965B-F768-7F098553F6CB}"/>
                </a:ext>
              </a:extLst>
            </p:cNvPr>
            <p:cNvSpPr txBox="1"/>
            <p:nvPr/>
          </p:nvSpPr>
          <p:spPr>
            <a:xfrm>
              <a:off x="-28814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4FC85C8-77DE-4DEB-06EE-5534899FF9CC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비교분석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2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771</Words>
  <Application>Microsoft Macintosh PowerPoint</Application>
  <PresentationFormat>와이드스크린</PresentationFormat>
  <Paragraphs>293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Arial</vt:lpstr>
      <vt:lpstr>Hancom MalangMalang Regular</vt:lpstr>
      <vt:lpstr>Gmarket Sans Medium</vt:lpstr>
      <vt:lpstr>Gmarket Sans Bold</vt:lpstr>
      <vt:lpstr>Malgun Gothic</vt:lpstr>
      <vt:lpstr>Calibri Light</vt:lpstr>
      <vt:lpstr>KOPUBWORLDDOTUM_PRO LIGHT</vt:lpstr>
      <vt:lpstr>Calibri</vt:lpstr>
      <vt:lpstr>Wingdings</vt:lpstr>
      <vt:lpstr>KOPUBWORLDDOTUM_PRO MEDIUM</vt:lpstr>
      <vt:lpstr>KoPubWorldDotum_Pro Bold</vt:lpstr>
      <vt:lpstr>G마켓 산스 Bold</vt:lpstr>
      <vt:lpstr>KOPUBWORLDDOTUM_PRO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나유경</dc:creator>
  <cp:lastModifiedBy>나유경</cp:lastModifiedBy>
  <cp:revision>68</cp:revision>
  <dcterms:created xsi:type="dcterms:W3CDTF">2022-07-19T13:16:38Z</dcterms:created>
  <dcterms:modified xsi:type="dcterms:W3CDTF">2022-07-20T23:26:05Z</dcterms:modified>
</cp:coreProperties>
</file>